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1" r:id="rId3"/>
    <p:sldId id="313" r:id="rId4"/>
    <p:sldId id="263" r:id="rId5"/>
    <p:sldId id="315" r:id="rId6"/>
    <p:sldId id="314" r:id="rId7"/>
    <p:sldId id="306" r:id="rId8"/>
    <p:sldId id="317" r:id="rId9"/>
    <p:sldId id="318" r:id="rId10"/>
    <p:sldId id="319" r:id="rId11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BF5"/>
    <a:srgbClr val="013503"/>
    <a:srgbClr val="004C22"/>
    <a:srgbClr val="014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2" d="100"/>
          <a:sy n="82" d="100"/>
        </p:scale>
        <p:origin x="66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rgbClr val="002060"/>
                </a:solidFill>
              </a:rPr>
              <a:t>Основные доходные источники налоговых поступлений</a:t>
            </a:r>
          </a:p>
        </c:rich>
      </c:tx>
      <c:layout>
        <c:manualLayout>
          <c:xMode val="edge"/>
          <c:yMode val="edge"/>
          <c:x val="0.17774998684356746"/>
          <c:y val="1.734779924270714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доходные источники налоговых поступлений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1AFC-4C39-9248-250D9A29D5D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1AFC-4C39-9248-250D9A29D5D4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2-1AFC-4C39-9248-250D9A29D5D4}"/>
              </c:ext>
            </c:extLst>
          </c:dPt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 на имущество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0.56499999999999995</c:v>
                </c:pt>
                <c:pt idx="1">
                  <c:v>0.156</c:v>
                </c:pt>
                <c:pt idx="2">
                  <c:v>0.27900000000000003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FC-4C39-9248-250D9A29D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01557343301721"/>
          <c:y val="0.2724879775263066"/>
          <c:w val="0.31953814188712926"/>
          <c:h val="0.7174337771993587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rgbClr val="002060"/>
                </a:solidFill>
              </a:rPr>
              <a:t>Основные доходные источники неналоговых поступлений</a:t>
            </a:r>
          </a:p>
        </c:rich>
      </c:tx>
      <c:layout>
        <c:manualLayout>
          <c:xMode val="edge"/>
          <c:yMode val="edge"/>
          <c:x val="0.17774998684356749"/>
          <c:y val="1.734779924270714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доходные источники налоговых поступлений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8DA3-4A5C-BBD3-D5278CEB0A0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8DA3-4A5C-BBD3-D5278CEB0A0A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2-8DA3-4A5C-BBD3-D5278CEB0A0A}"/>
              </c:ext>
            </c:extLst>
          </c:dPt>
          <c:cat>
            <c:strRef>
              <c:f>Лист1!$A$2:$A$7</c:f>
              <c:strCache>
                <c:ptCount val="6"/>
                <c:pt idx="0">
                  <c:v>Госпошлина (0,1%)</c:v>
                </c:pt>
                <c:pt idx="1">
                  <c:v>Доходы от аренды муниципального имущества</c:v>
                </c:pt>
                <c:pt idx="2">
                  <c:v>Доходы от продажи земельных участков</c:v>
                </c:pt>
                <c:pt idx="3">
                  <c:v>Административные платежи и сборы (0,6%)</c:v>
                </c:pt>
                <c:pt idx="4">
                  <c:v>Плата за негативное воздействие на окружающую среду </c:v>
                </c:pt>
                <c:pt idx="5">
                  <c:v>Штрафы, неустойки, пени (0,2%)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1E-3</c:v>
                </c:pt>
                <c:pt idx="1">
                  <c:v>0.215</c:v>
                </c:pt>
                <c:pt idx="2">
                  <c:v>0.77800000000000002</c:v>
                </c:pt>
                <c:pt idx="3">
                  <c:v>7.0000000000000001E-3</c:v>
                </c:pt>
                <c:pt idx="4">
                  <c:v>6.3E-2</c:v>
                </c:pt>
                <c:pt idx="5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A3-4A5C-BBD3-D5278CEB0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160639947568845"/>
          <c:y val="0.15736505467646453"/>
          <c:w val="0.31950103116460449"/>
          <c:h val="0.84263494532353544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3C8F1-DEF2-45FE-A0F3-239434F24ED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A00524-0EA5-4F52-8F04-31C37E0DB041}">
      <dgm:prSet phldrT="[Текст]" custT="1"/>
      <dgm:spPr/>
      <dgm:t>
        <a:bodyPr/>
        <a:lstStyle/>
        <a:p>
          <a:r>
            <a:rPr lang="ru-RU" sz="1800" dirty="0"/>
            <a:t>Бюджетный кодекс РФ</a:t>
          </a:r>
        </a:p>
      </dgm:t>
    </dgm:pt>
    <dgm:pt modelId="{AB144863-C1A3-4A0F-B2C1-A25FC7021BB1}" type="parTrans" cxnId="{0A52439C-45DA-4721-A437-30FBFF9C863A}">
      <dgm:prSet/>
      <dgm:spPr/>
      <dgm:t>
        <a:bodyPr/>
        <a:lstStyle/>
        <a:p>
          <a:endParaRPr lang="ru-RU"/>
        </a:p>
      </dgm:t>
    </dgm:pt>
    <dgm:pt modelId="{F960483F-4E9C-4050-B8B8-3EAC374834D9}" type="sibTrans" cxnId="{0A52439C-45DA-4721-A437-30FBFF9C863A}">
      <dgm:prSet/>
      <dgm:spPr/>
      <dgm:t>
        <a:bodyPr/>
        <a:lstStyle/>
        <a:p>
          <a:endParaRPr lang="ru-RU"/>
        </a:p>
      </dgm:t>
    </dgm:pt>
    <dgm:pt modelId="{99C7315C-5581-489B-A6DD-0251BDDAD25E}">
      <dgm:prSet phldrT="[Текст]" custT="1"/>
      <dgm:spPr/>
      <dgm:t>
        <a:bodyPr/>
        <a:lstStyle/>
        <a:p>
          <a:r>
            <a:rPr lang="ru-RU" sz="1600" b="0" i="0" dirty="0"/>
            <a:t>ФЗ от 06.10.2003 №131-ФЗ «Об общих принципах</a:t>
          </a:r>
          <a:br>
            <a:rPr lang="ru-RU" sz="1600" dirty="0"/>
          </a:br>
          <a:r>
            <a:rPr lang="ru-RU" sz="1600" b="0" i="0" dirty="0"/>
            <a:t>организации местного самоуправления в Российской</a:t>
          </a:r>
          <a:br>
            <a:rPr lang="ru-RU" sz="1600" dirty="0"/>
          </a:br>
          <a:r>
            <a:rPr lang="ru-RU" sz="1600" b="0" i="0" dirty="0"/>
            <a:t>Федерации»</a:t>
          </a:r>
          <a:endParaRPr lang="ru-RU" sz="1600" dirty="0"/>
        </a:p>
      </dgm:t>
    </dgm:pt>
    <dgm:pt modelId="{9CDB7C89-C9FC-4D83-B360-536759EF7F63}" type="parTrans" cxnId="{8D554CC4-7355-4BD3-9ABE-82E3F2CFF021}">
      <dgm:prSet/>
      <dgm:spPr/>
      <dgm:t>
        <a:bodyPr/>
        <a:lstStyle/>
        <a:p>
          <a:endParaRPr lang="ru-RU"/>
        </a:p>
      </dgm:t>
    </dgm:pt>
    <dgm:pt modelId="{94ADEEFA-E8BA-4192-818E-C54B43890099}" type="sibTrans" cxnId="{8D554CC4-7355-4BD3-9ABE-82E3F2CFF021}">
      <dgm:prSet/>
      <dgm:spPr/>
      <dgm:t>
        <a:bodyPr/>
        <a:lstStyle/>
        <a:p>
          <a:endParaRPr lang="ru-RU"/>
        </a:p>
      </dgm:t>
    </dgm:pt>
    <dgm:pt modelId="{7789275F-F7CC-4D4B-9DB7-2484C06BD981}">
      <dgm:prSet phldrT="[Текст]" custT="1"/>
      <dgm:spPr/>
      <dgm:t>
        <a:bodyPr/>
        <a:lstStyle/>
        <a:p>
          <a:r>
            <a:rPr lang="ru-RU" sz="1800" dirty="0"/>
            <a:t>Налоговый кодекс РФ</a:t>
          </a:r>
        </a:p>
      </dgm:t>
    </dgm:pt>
    <dgm:pt modelId="{D92A80F7-DE2E-48E9-976A-5CE573F08474}" type="parTrans" cxnId="{5EC632EC-1A59-4D2A-972A-2A26666FB8E7}">
      <dgm:prSet/>
      <dgm:spPr/>
      <dgm:t>
        <a:bodyPr/>
        <a:lstStyle/>
        <a:p>
          <a:endParaRPr lang="ru-RU"/>
        </a:p>
      </dgm:t>
    </dgm:pt>
    <dgm:pt modelId="{C8FFEAFE-99DE-4BF1-AF35-4EA08A4F675B}" type="sibTrans" cxnId="{5EC632EC-1A59-4D2A-972A-2A26666FB8E7}">
      <dgm:prSet/>
      <dgm:spPr/>
      <dgm:t>
        <a:bodyPr/>
        <a:lstStyle/>
        <a:p>
          <a:endParaRPr lang="ru-RU"/>
        </a:p>
      </dgm:t>
    </dgm:pt>
    <dgm:pt modelId="{10604BF8-E21F-4A84-91BE-53E270ACF856}">
      <dgm:prSet phldrT="[Текст]" custT="1"/>
      <dgm:spPr/>
      <dgm:t>
        <a:bodyPr/>
        <a:lstStyle/>
        <a:p>
          <a:r>
            <a:rPr lang="ru-RU" sz="1400" b="0" i="0" dirty="0"/>
            <a:t>Решение Совета депутатов </a:t>
          </a:r>
          <a:r>
            <a:rPr lang="ru-RU" sz="1400" b="0" i="0" dirty="0" err="1"/>
            <a:t>Лебяженского</a:t>
          </a:r>
          <a:br>
            <a:rPr lang="ru-RU" sz="1400" dirty="0"/>
          </a:br>
          <a:r>
            <a:rPr lang="ru-RU" sz="1400" dirty="0"/>
            <a:t>городского поселения</a:t>
          </a:r>
          <a:r>
            <a:rPr lang="ru-RU" sz="1400" b="0" i="0" dirty="0"/>
            <a:t> от 06.07.2021 №133 «Об</a:t>
          </a:r>
          <a:br>
            <a:rPr lang="ru-RU" sz="1400" dirty="0"/>
          </a:br>
          <a:r>
            <a:rPr lang="ru-RU" sz="1400" b="0" i="0" dirty="0"/>
            <a:t>утверждении новой редакции Положения о бюджетном процессе в </a:t>
          </a:r>
          <a:r>
            <a:rPr lang="ru-RU" sz="1400" b="0" i="0" dirty="0" err="1"/>
            <a:t>Лебяженском</a:t>
          </a:r>
          <a:r>
            <a:rPr lang="ru-RU" sz="1400" b="0" i="0" dirty="0"/>
            <a:t> городском поселении» (с изменениями решения СД от 20.04.2022 №182)</a:t>
          </a:r>
          <a:endParaRPr lang="ru-RU" sz="1400" dirty="0"/>
        </a:p>
      </dgm:t>
    </dgm:pt>
    <dgm:pt modelId="{947F37C0-C18A-4ECF-96B5-93AE805C92F2}" type="parTrans" cxnId="{BB23BD81-2FE7-4D08-BAE5-A5FA1F8B4CC1}">
      <dgm:prSet/>
      <dgm:spPr/>
      <dgm:t>
        <a:bodyPr/>
        <a:lstStyle/>
        <a:p>
          <a:endParaRPr lang="ru-RU"/>
        </a:p>
      </dgm:t>
    </dgm:pt>
    <dgm:pt modelId="{2BFEC99E-5527-4ECF-A41A-1E4EFB522FF3}" type="sibTrans" cxnId="{BB23BD81-2FE7-4D08-BAE5-A5FA1F8B4CC1}">
      <dgm:prSet/>
      <dgm:spPr/>
      <dgm:t>
        <a:bodyPr/>
        <a:lstStyle/>
        <a:p>
          <a:endParaRPr lang="ru-RU"/>
        </a:p>
      </dgm:t>
    </dgm:pt>
    <dgm:pt modelId="{75B7E866-3E36-425B-AE47-D21E247D5A3B}" type="pres">
      <dgm:prSet presAssocID="{68A3C8F1-DEF2-45FE-A0F3-239434F24ED4}" presName="diagram" presStyleCnt="0">
        <dgm:presLayoutVars>
          <dgm:dir/>
          <dgm:resizeHandles val="exact"/>
        </dgm:presLayoutVars>
      </dgm:prSet>
      <dgm:spPr/>
    </dgm:pt>
    <dgm:pt modelId="{8E9C1D98-3EC5-4109-9DD3-DD667BC7329C}" type="pres">
      <dgm:prSet presAssocID="{3FA00524-0EA5-4F52-8F04-31C37E0DB041}" presName="node" presStyleLbl="node1" presStyleIdx="0" presStyleCnt="4">
        <dgm:presLayoutVars>
          <dgm:bulletEnabled val="1"/>
        </dgm:presLayoutVars>
      </dgm:prSet>
      <dgm:spPr/>
    </dgm:pt>
    <dgm:pt modelId="{F378C2D3-620A-478B-955E-DA3895A3F7BE}" type="pres">
      <dgm:prSet presAssocID="{F960483F-4E9C-4050-B8B8-3EAC374834D9}" presName="sibTrans" presStyleCnt="0"/>
      <dgm:spPr/>
    </dgm:pt>
    <dgm:pt modelId="{68281D52-2AB8-49A8-A258-CFCDC4400425}" type="pres">
      <dgm:prSet presAssocID="{99C7315C-5581-489B-A6DD-0251BDDAD25E}" presName="node" presStyleLbl="node1" presStyleIdx="1" presStyleCnt="4" custScaleX="128491" custScaleY="107515">
        <dgm:presLayoutVars>
          <dgm:bulletEnabled val="1"/>
        </dgm:presLayoutVars>
      </dgm:prSet>
      <dgm:spPr/>
    </dgm:pt>
    <dgm:pt modelId="{649ABF30-2780-44E8-9DD4-8FA773DF677F}" type="pres">
      <dgm:prSet presAssocID="{94ADEEFA-E8BA-4192-818E-C54B43890099}" presName="sibTrans" presStyleCnt="0"/>
      <dgm:spPr/>
    </dgm:pt>
    <dgm:pt modelId="{A36DCE76-022D-4993-A8C0-048AF7BBCBC4}" type="pres">
      <dgm:prSet presAssocID="{7789275F-F7CC-4D4B-9DB7-2484C06BD981}" presName="node" presStyleLbl="node1" presStyleIdx="2" presStyleCnt="4">
        <dgm:presLayoutVars>
          <dgm:bulletEnabled val="1"/>
        </dgm:presLayoutVars>
      </dgm:prSet>
      <dgm:spPr/>
    </dgm:pt>
    <dgm:pt modelId="{257C9A67-DB70-4F38-8269-B0662D2E3124}" type="pres">
      <dgm:prSet presAssocID="{C8FFEAFE-99DE-4BF1-AF35-4EA08A4F675B}" presName="sibTrans" presStyleCnt="0"/>
      <dgm:spPr/>
    </dgm:pt>
    <dgm:pt modelId="{ED66877D-8166-437B-AFA3-9AA43F1C9105}" type="pres">
      <dgm:prSet presAssocID="{10604BF8-E21F-4A84-91BE-53E270ACF856}" presName="node" presStyleLbl="node1" presStyleIdx="3" presStyleCnt="4" custScaleX="128441" custScaleY="145758">
        <dgm:presLayoutVars>
          <dgm:bulletEnabled val="1"/>
        </dgm:presLayoutVars>
      </dgm:prSet>
      <dgm:spPr/>
    </dgm:pt>
  </dgm:ptLst>
  <dgm:cxnLst>
    <dgm:cxn modelId="{4D3CF10C-975B-42D7-B408-553BDA802226}" type="presOf" srcId="{68A3C8F1-DEF2-45FE-A0F3-239434F24ED4}" destId="{75B7E866-3E36-425B-AE47-D21E247D5A3B}" srcOrd="0" destOrd="0" presId="urn:microsoft.com/office/officeart/2005/8/layout/default"/>
    <dgm:cxn modelId="{C3493516-C904-4C65-AA0C-3A6FD271BE2A}" type="presOf" srcId="{99C7315C-5581-489B-A6DD-0251BDDAD25E}" destId="{68281D52-2AB8-49A8-A258-CFCDC4400425}" srcOrd="0" destOrd="0" presId="urn:microsoft.com/office/officeart/2005/8/layout/default"/>
    <dgm:cxn modelId="{4D303C25-CDEF-4502-BCC2-31660766A822}" type="presOf" srcId="{7789275F-F7CC-4D4B-9DB7-2484C06BD981}" destId="{A36DCE76-022D-4993-A8C0-048AF7BBCBC4}" srcOrd="0" destOrd="0" presId="urn:microsoft.com/office/officeart/2005/8/layout/default"/>
    <dgm:cxn modelId="{BB23BD81-2FE7-4D08-BAE5-A5FA1F8B4CC1}" srcId="{68A3C8F1-DEF2-45FE-A0F3-239434F24ED4}" destId="{10604BF8-E21F-4A84-91BE-53E270ACF856}" srcOrd="3" destOrd="0" parTransId="{947F37C0-C18A-4ECF-96B5-93AE805C92F2}" sibTransId="{2BFEC99E-5527-4ECF-A41A-1E4EFB522FF3}"/>
    <dgm:cxn modelId="{9280DE87-31A8-4435-9215-33BA77821C6D}" type="presOf" srcId="{3FA00524-0EA5-4F52-8F04-31C37E0DB041}" destId="{8E9C1D98-3EC5-4109-9DD3-DD667BC7329C}" srcOrd="0" destOrd="0" presId="urn:microsoft.com/office/officeart/2005/8/layout/default"/>
    <dgm:cxn modelId="{0A52439C-45DA-4721-A437-30FBFF9C863A}" srcId="{68A3C8F1-DEF2-45FE-A0F3-239434F24ED4}" destId="{3FA00524-0EA5-4F52-8F04-31C37E0DB041}" srcOrd="0" destOrd="0" parTransId="{AB144863-C1A3-4A0F-B2C1-A25FC7021BB1}" sibTransId="{F960483F-4E9C-4050-B8B8-3EAC374834D9}"/>
    <dgm:cxn modelId="{AC46969D-E961-4E04-9F20-E499E24A9817}" type="presOf" srcId="{10604BF8-E21F-4A84-91BE-53E270ACF856}" destId="{ED66877D-8166-437B-AFA3-9AA43F1C9105}" srcOrd="0" destOrd="0" presId="urn:microsoft.com/office/officeart/2005/8/layout/default"/>
    <dgm:cxn modelId="{8D554CC4-7355-4BD3-9ABE-82E3F2CFF021}" srcId="{68A3C8F1-DEF2-45FE-A0F3-239434F24ED4}" destId="{99C7315C-5581-489B-A6DD-0251BDDAD25E}" srcOrd="1" destOrd="0" parTransId="{9CDB7C89-C9FC-4D83-B360-536759EF7F63}" sibTransId="{94ADEEFA-E8BA-4192-818E-C54B43890099}"/>
    <dgm:cxn modelId="{5EC632EC-1A59-4D2A-972A-2A26666FB8E7}" srcId="{68A3C8F1-DEF2-45FE-A0F3-239434F24ED4}" destId="{7789275F-F7CC-4D4B-9DB7-2484C06BD981}" srcOrd="2" destOrd="0" parTransId="{D92A80F7-DE2E-48E9-976A-5CE573F08474}" sibTransId="{C8FFEAFE-99DE-4BF1-AF35-4EA08A4F675B}"/>
    <dgm:cxn modelId="{13A12A8E-DD5B-43A3-A693-3B0F92E08BA3}" type="presParOf" srcId="{75B7E866-3E36-425B-AE47-D21E247D5A3B}" destId="{8E9C1D98-3EC5-4109-9DD3-DD667BC7329C}" srcOrd="0" destOrd="0" presId="urn:microsoft.com/office/officeart/2005/8/layout/default"/>
    <dgm:cxn modelId="{C703A6FF-434F-405C-AC52-8E1DF90FF88A}" type="presParOf" srcId="{75B7E866-3E36-425B-AE47-D21E247D5A3B}" destId="{F378C2D3-620A-478B-955E-DA3895A3F7BE}" srcOrd="1" destOrd="0" presId="urn:microsoft.com/office/officeart/2005/8/layout/default"/>
    <dgm:cxn modelId="{7CEC1AB3-FD56-4B16-8443-E4B675DB0BDE}" type="presParOf" srcId="{75B7E866-3E36-425B-AE47-D21E247D5A3B}" destId="{68281D52-2AB8-49A8-A258-CFCDC4400425}" srcOrd="2" destOrd="0" presId="urn:microsoft.com/office/officeart/2005/8/layout/default"/>
    <dgm:cxn modelId="{DABC00E4-907D-44FE-A6A3-8D3857E647E9}" type="presParOf" srcId="{75B7E866-3E36-425B-AE47-D21E247D5A3B}" destId="{649ABF30-2780-44E8-9DD4-8FA773DF677F}" srcOrd="3" destOrd="0" presId="urn:microsoft.com/office/officeart/2005/8/layout/default"/>
    <dgm:cxn modelId="{7EB4A88C-21C7-4E7C-B160-C70C75956AC1}" type="presParOf" srcId="{75B7E866-3E36-425B-AE47-D21E247D5A3B}" destId="{A36DCE76-022D-4993-A8C0-048AF7BBCBC4}" srcOrd="4" destOrd="0" presId="urn:microsoft.com/office/officeart/2005/8/layout/default"/>
    <dgm:cxn modelId="{911E5904-C197-418C-A274-415F07443EAF}" type="presParOf" srcId="{75B7E866-3E36-425B-AE47-D21E247D5A3B}" destId="{257C9A67-DB70-4F38-8269-B0662D2E3124}" srcOrd="5" destOrd="0" presId="urn:microsoft.com/office/officeart/2005/8/layout/default"/>
    <dgm:cxn modelId="{4051BDC3-17ED-4DBC-8FF9-CB3544242902}" type="presParOf" srcId="{75B7E866-3E36-425B-AE47-D21E247D5A3B}" destId="{ED66877D-8166-437B-AFA3-9AA43F1C910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C8810A-06DE-47ED-9B48-4A0A6C9A1A5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8444E7-6989-4D2A-9F6B-6E276FD5BB55}">
      <dgm:prSet phldrT="[Текст]" custT="1"/>
      <dgm:spPr/>
      <dgm:t>
        <a:bodyPr/>
        <a:lstStyle/>
        <a:p>
          <a:r>
            <a:rPr lang="ru-RU" sz="2000" b="0" i="0" dirty="0"/>
            <a:t>Безвозмездные поступления от других</a:t>
          </a:r>
          <a:br>
            <a:rPr lang="ru-RU" sz="2000" dirty="0"/>
          </a:br>
          <a:r>
            <a:rPr lang="ru-RU" sz="2000" b="0" i="0" dirty="0"/>
            <a:t>бюджетов бюджетной системы</a:t>
          </a:r>
          <a:br>
            <a:rPr lang="ru-RU" sz="2000" dirty="0"/>
          </a:br>
          <a:r>
            <a:rPr lang="ru-RU" sz="2000" b="0" i="0" dirty="0"/>
            <a:t>Российской Федерации</a:t>
          </a:r>
          <a:endParaRPr lang="ru-RU" sz="2000" dirty="0"/>
        </a:p>
      </dgm:t>
    </dgm:pt>
    <dgm:pt modelId="{CAC249D5-A5A9-48C1-A0F3-1D92DD46E781}" type="parTrans" cxnId="{C7AAFE61-90BE-405C-84B0-D69EF07F5E7F}">
      <dgm:prSet/>
      <dgm:spPr/>
      <dgm:t>
        <a:bodyPr/>
        <a:lstStyle/>
        <a:p>
          <a:endParaRPr lang="ru-RU"/>
        </a:p>
      </dgm:t>
    </dgm:pt>
    <dgm:pt modelId="{DF8E1C29-D3C6-4DE6-B936-E2E1BB0C20B1}" type="sibTrans" cxnId="{C7AAFE61-90BE-405C-84B0-D69EF07F5E7F}">
      <dgm:prSet/>
      <dgm:spPr/>
      <dgm:t>
        <a:bodyPr/>
        <a:lstStyle/>
        <a:p>
          <a:endParaRPr lang="ru-RU"/>
        </a:p>
      </dgm:t>
    </dgm:pt>
    <dgm:pt modelId="{77DA3A6D-7AA3-47AF-B802-81ACDC39DF41}">
      <dgm:prSet phldrT="[Текст]"/>
      <dgm:spPr/>
      <dgm:t>
        <a:bodyPr/>
        <a:lstStyle/>
        <a:p>
          <a:r>
            <a:rPr lang="ru-RU" b="0" i="0" dirty="0"/>
            <a:t>Дотации бюджетам субъектов</a:t>
          </a:r>
          <a:br>
            <a:rPr lang="ru-RU" dirty="0"/>
          </a:br>
          <a:r>
            <a:rPr lang="ru-RU" b="0" i="0" dirty="0"/>
            <a:t>Российской Федерации и</a:t>
          </a:r>
          <a:br>
            <a:rPr lang="ru-RU" dirty="0"/>
          </a:br>
          <a:r>
            <a:rPr lang="ru-RU" b="0" i="0" dirty="0"/>
            <a:t>муниципальных образований</a:t>
          </a:r>
          <a:endParaRPr lang="ru-RU" dirty="0"/>
        </a:p>
      </dgm:t>
    </dgm:pt>
    <dgm:pt modelId="{936A29BF-1D6A-4DA0-86C5-CA2864A7C169}" type="parTrans" cxnId="{713AB3AF-CF32-4A78-8626-CD6CF3F3C0C8}">
      <dgm:prSet/>
      <dgm:spPr/>
      <dgm:t>
        <a:bodyPr/>
        <a:lstStyle/>
        <a:p>
          <a:endParaRPr lang="ru-RU"/>
        </a:p>
      </dgm:t>
    </dgm:pt>
    <dgm:pt modelId="{B6D91AA3-AA72-497D-9CC3-C479D675EEC1}" type="sibTrans" cxnId="{713AB3AF-CF32-4A78-8626-CD6CF3F3C0C8}">
      <dgm:prSet/>
      <dgm:spPr/>
      <dgm:t>
        <a:bodyPr/>
        <a:lstStyle/>
        <a:p>
          <a:endParaRPr lang="ru-RU"/>
        </a:p>
      </dgm:t>
    </dgm:pt>
    <dgm:pt modelId="{CA203C1D-31E5-44E2-8C3F-FC725689B9CA}">
      <dgm:prSet phldrT="[Текст]"/>
      <dgm:spPr/>
      <dgm:t>
        <a:bodyPr/>
        <a:lstStyle/>
        <a:p>
          <a:r>
            <a:rPr lang="ru-RU" b="0" i="0" dirty="0"/>
            <a:t>Субсидии бюджетам бюджетной</a:t>
          </a:r>
          <a:br>
            <a:rPr lang="ru-RU" dirty="0"/>
          </a:br>
          <a:r>
            <a:rPr lang="ru-RU" b="0" i="0" dirty="0"/>
            <a:t>системы Российской Федерации</a:t>
          </a:r>
          <a:br>
            <a:rPr lang="ru-RU" dirty="0"/>
          </a:br>
          <a:r>
            <a:rPr lang="ru-RU" b="0" i="0" dirty="0"/>
            <a:t>(межбюджетные субсидии)</a:t>
          </a:r>
          <a:endParaRPr lang="ru-RU" dirty="0"/>
        </a:p>
      </dgm:t>
    </dgm:pt>
    <dgm:pt modelId="{B3DC18E3-8EAF-4F01-891A-2929A51FA6CB}" type="parTrans" cxnId="{20101C26-A154-4AAC-83BD-DBD587807834}">
      <dgm:prSet/>
      <dgm:spPr/>
      <dgm:t>
        <a:bodyPr/>
        <a:lstStyle/>
        <a:p>
          <a:endParaRPr lang="ru-RU"/>
        </a:p>
      </dgm:t>
    </dgm:pt>
    <dgm:pt modelId="{A39130EF-DC71-407C-8527-FC22DD3A5DD4}" type="sibTrans" cxnId="{20101C26-A154-4AAC-83BD-DBD587807834}">
      <dgm:prSet/>
      <dgm:spPr/>
      <dgm:t>
        <a:bodyPr/>
        <a:lstStyle/>
        <a:p>
          <a:endParaRPr lang="ru-RU"/>
        </a:p>
      </dgm:t>
    </dgm:pt>
    <dgm:pt modelId="{7AF5BC1D-B83F-406F-BA22-5140EB8D6CF3}">
      <dgm:prSet phldrT="[Текст]"/>
      <dgm:spPr/>
      <dgm:t>
        <a:bodyPr/>
        <a:lstStyle/>
        <a:p>
          <a:r>
            <a:rPr lang="ru-RU" b="0" i="0" dirty="0"/>
            <a:t>Субвенции бюджетам субъектов</a:t>
          </a:r>
        </a:p>
        <a:p>
          <a:r>
            <a:rPr lang="ru-RU" b="0" i="0" dirty="0"/>
            <a:t>Российской Федерации и</a:t>
          </a:r>
        </a:p>
        <a:p>
          <a:r>
            <a:rPr lang="ru-RU" b="0" i="0" dirty="0"/>
            <a:t>муниципальных образований</a:t>
          </a:r>
          <a:endParaRPr lang="ru-RU" dirty="0"/>
        </a:p>
      </dgm:t>
    </dgm:pt>
    <dgm:pt modelId="{B92EE4A6-229C-4809-AF69-A8F4DC841739}" type="parTrans" cxnId="{8B31A089-1912-451F-8FEC-17E6BA862D58}">
      <dgm:prSet/>
      <dgm:spPr/>
      <dgm:t>
        <a:bodyPr/>
        <a:lstStyle/>
        <a:p>
          <a:endParaRPr lang="ru-RU"/>
        </a:p>
      </dgm:t>
    </dgm:pt>
    <dgm:pt modelId="{639DC395-4051-49C6-B3DB-C14B6579DE8C}" type="sibTrans" cxnId="{8B31A089-1912-451F-8FEC-17E6BA862D58}">
      <dgm:prSet/>
      <dgm:spPr/>
      <dgm:t>
        <a:bodyPr/>
        <a:lstStyle/>
        <a:p>
          <a:endParaRPr lang="ru-RU"/>
        </a:p>
      </dgm:t>
    </dgm:pt>
    <dgm:pt modelId="{99CCE6B9-4AF1-4D48-B84F-46EC8463649E}" type="pres">
      <dgm:prSet presAssocID="{D4C8810A-06DE-47ED-9B48-4A0A6C9A1A59}" presName="diagram" presStyleCnt="0">
        <dgm:presLayoutVars>
          <dgm:dir/>
          <dgm:resizeHandles val="exact"/>
        </dgm:presLayoutVars>
      </dgm:prSet>
      <dgm:spPr/>
    </dgm:pt>
    <dgm:pt modelId="{A22FED32-2384-476D-8975-C162961AA570}" type="pres">
      <dgm:prSet presAssocID="{368444E7-6989-4D2A-9F6B-6E276FD5BB55}" presName="node" presStyleLbl="node1" presStyleIdx="0" presStyleCnt="4">
        <dgm:presLayoutVars>
          <dgm:bulletEnabled val="1"/>
        </dgm:presLayoutVars>
      </dgm:prSet>
      <dgm:spPr/>
    </dgm:pt>
    <dgm:pt modelId="{3348BA9A-47D3-4DE9-BBD3-CC080CF188D0}" type="pres">
      <dgm:prSet presAssocID="{DF8E1C29-D3C6-4DE6-B936-E2E1BB0C20B1}" presName="sibTrans" presStyleCnt="0"/>
      <dgm:spPr/>
    </dgm:pt>
    <dgm:pt modelId="{ACF6316B-A0FC-4553-B004-E8C79BF192F8}" type="pres">
      <dgm:prSet presAssocID="{77DA3A6D-7AA3-47AF-B802-81ACDC39DF41}" presName="node" presStyleLbl="node1" presStyleIdx="1" presStyleCnt="4">
        <dgm:presLayoutVars>
          <dgm:bulletEnabled val="1"/>
        </dgm:presLayoutVars>
      </dgm:prSet>
      <dgm:spPr/>
    </dgm:pt>
    <dgm:pt modelId="{3D5027A6-81C5-411F-A416-07EA4B878D10}" type="pres">
      <dgm:prSet presAssocID="{B6D91AA3-AA72-497D-9CC3-C479D675EEC1}" presName="sibTrans" presStyleCnt="0"/>
      <dgm:spPr/>
    </dgm:pt>
    <dgm:pt modelId="{ED7783A4-D176-4180-B5F4-624B0D86811F}" type="pres">
      <dgm:prSet presAssocID="{CA203C1D-31E5-44E2-8C3F-FC725689B9CA}" presName="node" presStyleLbl="node1" presStyleIdx="2" presStyleCnt="4">
        <dgm:presLayoutVars>
          <dgm:bulletEnabled val="1"/>
        </dgm:presLayoutVars>
      </dgm:prSet>
      <dgm:spPr/>
    </dgm:pt>
    <dgm:pt modelId="{AC96BC45-BDC6-4D2F-975B-0032B2542F86}" type="pres">
      <dgm:prSet presAssocID="{A39130EF-DC71-407C-8527-FC22DD3A5DD4}" presName="sibTrans" presStyleCnt="0"/>
      <dgm:spPr/>
    </dgm:pt>
    <dgm:pt modelId="{1D4E6BF2-2DC0-49C5-8AC2-10A1CD486EAD}" type="pres">
      <dgm:prSet presAssocID="{7AF5BC1D-B83F-406F-BA22-5140EB8D6CF3}" presName="node" presStyleLbl="node1" presStyleIdx="3" presStyleCnt="4">
        <dgm:presLayoutVars>
          <dgm:bulletEnabled val="1"/>
        </dgm:presLayoutVars>
      </dgm:prSet>
      <dgm:spPr/>
    </dgm:pt>
  </dgm:ptLst>
  <dgm:cxnLst>
    <dgm:cxn modelId="{553F650E-EC0D-4D7B-8395-7414EF8B94D0}" type="presOf" srcId="{368444E7-6989-4D2A-9F6B-6E276FD5BB55}" destId="{A22FED32-2384-476D-8975-C162961AA570}" srcOrd="0" destOrd="0" presId="urn:microsoft.com/office/officeart/2005/8/layout/default"/>
    <dgm:cxn modelId="{A5BC6C0F-AA75-4342-BD48-3DC61EB75967}" type="presOf" srcId="{77DA3A6D-7AA3-47AF-B802-81ACDC39DF41}" destId="{ACF6316B-A0FC-4553-B004-E8C79BF192F8}" srcOrd="0" destOrd="0" presId="urn:microsoft.com/office/officeart/2005/8/layout/default"/>
    <dgm:cxn modelId="{D5E71122-9731-4B43-8F6F-8B60434A5573}" type="presOf" srcId="{7AF5BC1D-B83F-406F-BA22-5140EB8D6CF3}" destId="{1D4E6BF2-2DC0-49C5-8AC2-10A1CD486EAD}" srcOrd="0" destOrd="0" presId="urn:microsoft.com/office/officeart/2005/8/layout/default"/>
    <dgm:cxn modelId="{20101C26-A154-4AAC-83BD-DBD587807834}" srcId="{D4C8810A-06DE-47ED-9B48-4A0A6C9A1A59}" destId="{CA203C1D-31E5-44E2-8C3F-FC725689B9CA}" srcOrd="2" destOrd="0" parTransId="{B3DC18E3-8EAF-4F01-891A-2929A51FA6CB}" sibTransId="{A39130EF-DC71-407C-8527-FC22DD3A5DD4}"/>
    <dgm:cxn modelId="{C7AAFE61-90BE-405C-84B0-D69EF07F5E7F}" srcId="{D4C8810A-06DE-47ED-9B48-4A0A6C9A1A59}" destId="{368444E7-6989-4D2A-9F6B-6E276FD5BB55}" srcOrd="0" destOrd="0" parTransId="{CAC249D5-A5A9-48C1-A0F3-1D92DD46E781}" sibTransId="{DF8E1C29-D3C6-4DE6-B936-E2E1BB0C20B1}"/>
    <dgm:cxn modelId="{8B31A089-1912-451F-8FEC-17E6BA862D58}" srcId="{D4C8810A-06DE-47ED-9B48-4A0A6C9A1A59}" destId="{7AF5BC1D-B83F-406F-BA22-5140EB8D6CF3}" srcOrd="3" destOrd="0" parTransId="{B92EE4A6-229C-4809-AF69-A8F4DC841739}" sibTransId="{639DC395-4051-49C6-B3DB-C14B6579DE8C}"/>
    <dgm:cxn modelId="{713AB3AF-CF32-4A78-8626-CD6CF3F3C0C8}" srcId="{D4C8810A-06DE-47ED-9B48-4A0A6C9A1A59}" destId="{77DA3A6D-7AA3-47AF-B802-81ACDC39DF41}" srcOrd="1" destOrd="0" parTransId="{936A29BF-1D6A-4DA0-86C5-CA2864A7C169}" sibTransId="{B6D91AA3-AA72-497D-9CC3-C479D675EEC1}"/>
    <dgm:cxn modelId="{5497B9BB-DF5D-45AF-A8AF-77DA7CA5546E}" type="presOf" srcId="{D4C8810A-06DE-47ED-9B48-4A0A6C9A1A59}" destId="{99CCE6B9-4AF1-4D48-B84F-46EC8463649E}" srcOrd="0" destOrd="0" presId="urn:microsoft.com/office/officeart/2005/8/layout/default"/>
    <dgm:cxn modelId="{D08C93BE-B053-4E01-B14B-7ACE8C911549}" type="presOf" srcId="{CA203C1D-31E5-44E2-8C3F-FC725689B9CA}" destId="{ED7783A4-D176-4180-B5F4-624B0D86811F}" srcOrd="0" destOrd="0" presId="urn:microsoft.com/office/officeart/2005/8/layout/default"/>
    <dgm:cxn modelId="{473B4F0A-5609-44CB-8230-442EF7DD885C}" type="presParOf" srcId="{99CCE6B9-4AF1-4D48-B84F-46EC8463649E}" destId="{A22FED32-2384-476D-8975-C162961AA570}" srcOrd="0" destOrd="0" presId="urn:microsoft.com/office/officeart/2005/8/layout/default"/>
    <dgm:cxn modelId="{1D981D75-5412-409A-8EF5-EEF7C026285A}" type="presParOf" srcId="{99CCE6B9-4AF1-4D48-B84F-46EC8463649E}" destId="{3348BA9A-47D3-4DE9-BBD3-CC080CF188D0}" srcOrd="1" destOrd="0" presId="urn:microsoft.com/office/officeart/2005/8/layout/default"/>
    <dgm:cxn modelId="{25926B80-544F-45E4-9AB1-D85C806C4B42}" type="presParOf" srcId="{99CCE6B9-4AF1-4D48-B84F-46EC8463649E}" destId="{ACF6316B-A0FC-4553-B004-E8C79BF192F8}" srcOrd="2" destOrd="0" presId="urn:microsoft.com/office/officeart/2005/8/layout/default"/>
    <dgm:cxn modelId="{25150AB0-59AC-4E76-90BC-A06937B2BF85}" type="presParOf" srcId="{99CCE6B9-4AF1-4D48-B84F-46EC8463649E}" destId="{3D5027A6-81C5-411F-A416-07EA4B878D10}" srcOrd="3" destOrd="0" presId="urn:microsoft.com/office/officeart/2005/8/layout/default"/>
    <dgm:cxn modelId="{72D64F1D-CABE-4718-8949-7CCAD9B3D404}" type="presParOf" srcId="{99CCE6B9-4AF1-4D48-B84F-46EC8463649E}" destId="{ED7783A4-D176-4180-B5F4-624B0D86811F}" srcOrd="4" destOrd="0" presId="urn:microsoft.com/office/officeart/2005/8/layout/default"/>
    <dgm:cxn modelId="{181BEFD5-E5B5-424B-BCF4-D000DFC16360}" type="presParOf" srcId="{99CCE6B9-4AF1-4D48-B84F-46EC8463649E}" destId="{AC96BC45-BDC6-4D2F-975B-0032B2542F86}" srcOrd="5" destOrd="0" presId="urn:microsoft.com/office/officeart/2005/8/layout/default"/>
    <dgm:cxn modelId="{32700211-862F-4F1E-AC50-AE53A1398CAE}" type="presParOf" srcId="{99CCE6B9-4AF1-4D48-B84F-46EC8463649E}" destId="{1D4E6BF2-2DC0-49C5-8AC2-10A1CD486EA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6191ED-EC43-4884-B25E-CEB4F107ED7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A7CB74-A51A-4A8D-B966-F1BD9E785501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900" b="0" i="0" dirty="0"/>
            <a:t>Муниципальная программа "Устойчивое развитие территории </a:t>
          </a:r>
          <a:r>
            <a:rPr lang="ru-RU" sz="900" b="0" i="0" dirty="0" err="1"/>
            <a:t>Лебяженского</a:t>
          </a:r>
          <a:r>
            <a:rPr lang="ru-RU" sz="900" b="0" i="0" dirty="0"/>
            <a:t> городского поселения»</a:t>
          </a:r>
        </a:p>
        <a:p>
          <a:r>
            <a:rPr lang="ru-RU" sz="1200" b="1" i="0" dirty="0"/>
            <a:t>67992,6 тыс.руб.</a:t>
          </a:r>
          <a:endParaRPr lang="ru-RU" sz="1200" b="1" dirty="0"/>
        </a:p>
      </dgm:t>
    </dgm:pt>
    <dgm:pt modelId="{88D7A259-843B-42C4-9CDE-0254E55154B2}" type="parTrans" cxnId="{3D7F95B4-0CE4-4DEC-A7F9-7A17AB6822A5}">
      <dgm:prSet/>
      <dgm:spPr/>
      <dgm:t>
        <a:bodyPr/>
        <a:lstStyle/>
        <a:p>
          <a:endParaRPr lang="ru-RU"/>
        </a:p>
      </dgm:t>
    </dgm:pt>
    <dgm:pt modelId="{13B1B3B8-9D04-41DD-850D-276F6867EF43}" type="sibTrans" cxnId="{3D7F95B4-0CE4-4DEC-A7F9-7A17AB6822A5}">
      <dgm:prSet/>
      <dgm:spPr/>
      <dgm:t>
        <a:bodyPr/>
        <a:lstStyle/>
        <a:p>
          <a:endParaRPr lang="ru-RU"/>
        </a:p>
      </dgm:t>
    </dgm:pt>
    <dgm:pt modelId="{36F42721-1809-44AD-8CFD-A61653068F26}">
      <dgm:prSet phldrT="[Текст]" custT="1"/>
      <dgm:spPr/>
      <dgm:t>
        <a:bodyPr/>
        <a:lstStyle/>
        <a:p>
          <a:r>
            <a:rPr lang="ru-RU" sz="900" b="0" i="0" dirty="0"/>
            <a:t>Подпрограмма "Обеспечение первичных мер пожарной безопасности на территории </a:t>
          </a:r>
          <a:r>
            <a:rPr lang="ru-RU" sz="900" b="0" i="0" dirty="0" err="1"/>
            <a:t>Лебяженского</a:t>
          </a:r>
          <a:r>
            <a:rPr lang="ru-RU" sz="900" b="0" i="0" dirty="0"/>
            <a:t> городского поселения»</a:t>
          </a:r>
        </a:p>
        <a:p>
          <a:r>
            <a:rPr lang="ru-RU" sz="1200" b="1" i="0" dirty="0"/>
            <a:t>500,0 тыс.руб.</a:t>
          </a:r>
          <a:endParaRPr lang="ru-RU" sz="1200" b="1" dirty="0"/>
        </a:p>
      </dgm:t>
    </dgm:pt>
    <dgm:pt modelId="{4BAA04C1-DC8C-4F72-8B34-3C92DCE42772}" type="parTrans" cxnId="{4658E170-BD0E-47F8-9B65-2E61787082CC}">
      <dgm:prSet/>
      <dgm:spPr/>
      <dgm:t>
        <a:bodyPr/>
        <a:lstStyle/>
        <a:p>
          <a:endParaRPr lang="ru-RU"/>
        </a:p>
      </dgm:t>
    </dgm:pt>
    <dgm:pt modelId="{142A364B-D19B-450E-A0A6-2B1D37DBB6B5}" type="sibTrans" cxnId="{4658E170-BD0E-47F8-9B65-2E61787082CC}">
      <dgm:prSet/>
      <dgm:spPr/>
      <dgm:t>
        <a:bodyPr/>
        <a:lstStyle/>
        <a:p>
          <a:endParaRPr lang="ru-RU"/>
        </a:p>
      </dgm:t>
    </dgm:pt>
    <dgm:pt modelId="{33B75DC2-ECCA-46BE-9A7D-0C48477E30FC}">
      <dgm:prSet phldrT="[Текст]" custT="1"/>
      <dgm:spPr/>
      <dgm:t>
        <a:bodyPr/>
        <a:lstStyle/>
        <a:p>
          <a:r>
            <a:rPr lang="ru-RU" sz="900" b="0" i="0" dirty="0"/>
            <a:t>Подпрограмма "Комплексное развитие системы жилищно-коммунального хозяйства и коммунальной инфраструктуры </a:t>
          </a:r>
          <a:r>
            <a:rPr lang="ru-RU" sz="900" b="0" i="0" dirty="0" err="1"/>
            <a:t>Лебяженского</a:t>
          </a:r>
          <a:r>
            <a:rPr lang="ru-RU" sz="900" b="0" i="0" dirty="0"/>
            <a:t> городского поселения»</a:t>
          </a:r>
        </a:p>
        <a:p>
          <a:r>
            <a:rPr lang="ru-RU" sz="1200" b="1" i="0" dirty="0"/>
            <a:t>2041,3 тыс.руб.</a:t>
          </a:r>
          <a:endParaRPr lang="ru-RU" sz="1200" b="1" dirty="0"/>
        </a:p>
      </dgm:t>
    </dgm:pt>
    <dgm:pt modelId="{5BA659FC-C0E7-4C00-BA0A-BB99D2519127}" type="parTrans" cxnId="{745BD154-45E0-4FC2-8706-1DFC0A43C30D}">
      <dgm:prSet/>
      <dgm:spPr/>
      <dgm:t>
        <a:bodyPr/>
        <a:lstStyle/>
        <a:p>
          <a:endParaRPr lang="ru-RU"/>
        </a:p>
      </dgm:t>
    </dgm:pt>
    <dgm:pt modelId="{1221C775-A285-479C-AFB4-414B5B6B2FE2}" type="sibTrans" cxnId="{745BD154-45E0-4FC2-8706-1DFC0A43C30D}">
      <dgm:prSet/>
      <dgm:spPr/>
      <dgm:t>
        <a:bodyPr/>
        <a:lstStyle/>
        <a:p>
          <a:endParaRPr lang="ru-RU"/>
        </a:p>
      </dgm:t>
    </dgm:pt>
    <dgm:pt modelId="{B46F1ABC-8715-4194-9383-BBFE7A0CF221}">
      <dgm:prSet phldrT="[Текст]" custT="1"/>
      <dgm:spPr/>
      <dgm:t>
        <a:bodyPr/>
        <a:lstStyle/>
        <a:p>
          <a:r>
            <a:rPr lang="ru-RU" sz="900" b="0" i="0" dirty="0"/>
            <a:t>Подпрограмма "Развитие улично-дорожной сети </a:t>
          </a:r>
          <a:r>
            <a:rPr lang="ru-RU" sz="900" b="0" i="0" dirty="0" err="1"/>
            <a:t>Лебяженского</a:t>
          </a:r>
          <a:r>
            <a:rPr lang="ru-RU" sz="900" b="0" i="0" dirty="0"/>
            <a:t> городского поселения»</a:t>
          </a:r>
        </a:p>
        <a:p>
          <a:r>
            <a:rPr lang="ru-RU" sz="1200" b="1" i="0" dirty="0"/>
            <a:t>3598,1 тыс.руб.</a:t>
          </a:r>
          <a:endParaRPr lang="ru-RU" sz="1200" b="1" dirty="0"/>
        </a:p>
      </dgm:t>
    </dgm:pt>
    <dgm:pt modelId="{5904C486-B482-4214-AFAF-E1F54973AFBD}" type="parTrans" cxnId="{70BB6D08-A428-4DCF-9842-D72FFFE9EE04}">
      <dgm:prSet/>
      <dgm:spPr/>
      <dgm:t>
        <a:bodyPr/>
        <a:lstStyle/>
        <a:p>
          <a:endParaRPr lang="ru-RU"/>
        </a:p>
      </dgm:t>
    </dgm:pt>
    <dgm:pt modelId="{50240514-D28E-4D70-8A86-3405889DB6B6}" type="sibTrans" cxnId="{70BB6D08-A428-4DCF-9842-D72FFFE9EE04}">
      <dgm:prSet/>
      <dgm:spPr/>
      <dgm:t>
        <a:bodyPr/>
        <a:lstStyle/>
        <a:p>
          <a:endParaRPr lang="ru-RU"/>
        </a:p>
      </dgm:t>
    </dgm:pt>
    <dgm:pt modelId="{F2CC284F-CEF3-4A09-B448-857F28A69D1F}">
      <dgm:prSet phldrT="[Текст]" custT="1"/>
      <dgm:spPr/>
      <dgm:t>
        <a:bodyPr/>
        <a:lstStyle/>
        <a:p>
          <a:r>
            <a:rPr lang="ru-RU" sz="900" b="0" i="0" dirty="0"/>
            <a:t>Программа «Переселение граждан из аварийного жилищного фонда </a:t>
          </a:r>
          <a:r>
            <a:rPr lang="ru-RU" sz="900" b="0" i="0" dirty="0" err="1"/>
            <a:t>Лебяженского</a:t>
          </a:r>
          <a:r>
            <a:rPr lang="ru-RU" sz="900" b="0" i="0" dirty="0"/>
            <a:t> городского поселения»</a:t>
          </a:r>
        </a:p>
        <a:p>
          <a:r>
            <a:rPr lang="ru-RU" sz="1200" b="1" i="0" dirty="0"/>
            <a:t>1250,0 тыс. руб.</a:t>
          </a:r>
          <a:endParaRPr lang="ru-RU" sz="1200" b="1" dirty="0"/>
        </a:p>
      </dgm:t>
    </dgm:pt>
    <dgm:pt modelId="{96395D76-C2F0-4765-AD8B-F204BF196F75}" type="parTrans" cxnId="{E44F4FD2-75C2-4DC1-A920-207B06D0BA96}">
      <dgm:prSet/>
      <dgm:spPr/>
      <dgm:t>
        <a:bodyPr/>
        <a:lstStyle/>
        <a:p>
          <a:endParaRPr lang="ru-RU"/>
        </a:p>
      </dgm:t>
    </dgm:pt>
    <dgm:pt modelId="{88819387-DDAE-4976-A081-D43AA29DF3EE}" type="sibTrans" cxnId="{E44F4FD2-75C2-4DC1-A920-207B06D0BA96}">
      <dgm:prSet/>
      <dgm:spPr/>
      <dgm:t>
        <a:bodyPr/>
        <a:lstStyle/>
        <a:p>
          <a:endParaRPr lang="ru-RU"/>
        </a:p>
      </dgm:t>
    </dgm:pt>
    <dgm:pt modelId="{8D06D8E6-20A0-4F67-932D-AAE0108A5D48}">
      <dgm:prSet phldrT="[Текст]" custT="1"/>
      <dgm:spPr/>
      <dgm:t>
        <a:bodyPr/>
        <a:lstStyle/>
        <a:p>
          <a:r>
            <a:rPr lang="ru-RU" sz="900" b="0" i="0" dirty="0"/>
            <a:t>Подпрограмма "Благоустройство территории </a:t>
          </a:r>
          <a:r>
            <a:rPr lang="ru-RU" sz="900" b="0" i="0" dirty="0" err="1"/>
            <a:t>Лебяженского</a:t>
          </a:r>
          <a:r>
            <a:rPr lang="ru-RU" sz="900" b="0" i="0" dirty="0"/>
            <a:t> городского поселения»</a:t>
          </a:r>
          <a:endParaRPr lang="ru-RU" sz="600" b="0" i="0" dirty="0"/>
        </a:p>
        <a:p>
          <a:r>
            <a:rPr lang="ru-RU" sz="1200" b="1" i="0" dirty="0"/>
            <a:t>41574,9 тыс.руб</a:t>
          </a:r>
          <a:r>
            <a:rPr lang="ru-RU" sz="600" b="0" i="0" dirty="0"/>
            <a:t>.</a:t>
          </a:r>
          <a:endParaRPr lang="ru-RU" sz="600" dirty="0"/>
        </a:p>
      </dgm:t>
    </dgm:pt>
    <dgm:pt modelId="{FF415B2E-E06D-4F07-96F7-5E5B4D3EEE22}" type="parTrans" cxnId="{28B9CE2A-E52B-425C-9B8F-27884E21C8CD}">
      <dgm:prSet/>
      <dgm:spPr/>
      <dgm:t>
        <a:bodyPr/>
        <a:lstStyle/>
        <a:p>
          <a:endParaRPr lang="ru-RU"/>
        </a:p>
      </dgm:t>
    </dgm:pt>
    <dgm:pt modelId="{4F000332-A9C6-40C5-AC88-4E08D7EB006A}" type="sibTrans" cxnId="{28B9CE2A-E52B-425C-9B8F-27884E21C8CD}">
      <dgm:prSet/>
      <dgm:spPr/>
      <dgm:t>
        <a:bodyPr/>
        <a:lstStyle/>
        <a:p>
          <a:endParaRPr lang="ru-RU"/>
        </a:p>
      </dgm:t>
    </dgm:pt>
    <dgm:pt modelId="{B5DFDAA9-8D34-4FDA-B2BD-FD4F5CE10E59}">
      <dgm:prSet phldrT="[Текст]" custT="1"/>
      <dgm:spPr/>
      <dgm:t>
        <a:bodyPr/>
        <a:lstStyle/>
        <a:p>
          <a:r>
            <a:rPr lang="ru-RU" sz="900" b="0" i="0" dirty="0"/>
            <a:t>Подпрограмма "Создание условий для организации досуга и обеспечение жителей </a:t>
          </a:r>
          <a:r>
            <a:rPr lang="ru-RU" sz="900" b="0" i="0" dirty="0" err="1"/>
            <a:t>Лебяженского</a:t>
          </a:r>
          <a:r>
            <a:rPr lang="ru-RU" sz="900" b="0" i="0" dirty="0"/>
            <a:t> городского поселения услугами организаций культуры»</a:t>
          </a:r>
        </a:p>
        <a:p>
          <a:r>
            <a:rPr lang="ru-RU" sz="1200" b="1" i="0" dirty="0"/>
            <a:t>19028,3 тыс.руб.</a:t>
          </a:r>
          <a:endParaRPr lang="ru-RU" sz="1200" b="1" dirty="0"/>
        </a:p>
      </dgm:t>
    </dgm:pt>
    <dgm:pt modelId="{8470613E-777E-467A-A8DC-8AB86B330966}" type="parTrans" cxnId="{802C30A7-BBBB-40AD-8EBE-DFB2FCBBA19F}">
      <dgm:prSet/>
      <dgm:spPr/>
      <dgm:t>
        <a:bodyPr/>
        <a:lstStyle/>
        <a:p>
          <a:endParaRPr lang="ru-RU"/>
        </a:p>
      </dgm:t>
    </dgm:pt>
    <dgm:pt modelId="{B5F3E2CC-D29C-4420-821B-2162799A8F06}" type="sibTrans" cxnId="{802C30A7-BBBB-40AD-8EBE-DFB2FCBBA19F}">
      <dgm:prSet/>
      <dgm:spPr/>
      <dgm:t>
        <a:bodyPr/>
        <a:lstStyle/>
        <a:p>
          <a:endParaRPr lang="ru-RU"/>
        </a:p>
      </dgm:t>
    </dgm:pt>
    <dgm:pt modelId="{FD4C0C0B-DA0D-4483-A69A-35D24F454B9D}" type="pres">
      <dgm:prSet presAssocID="{8E6191ED-EC43-4884-B25E-CEB4F107ED71}" presName="cycle" presStyleCnt="0">
        <dgm:presLayoutVars>
          <dgm:dir/>
          <dgm:resizeHandles val="exact"/>
        </dgm:presLayoutVars>
      </dgm:prSet>
      <dgm:spPr/>
    </dgm:pt>
    <dgm:pt modelId="{78A93091-E9DD-4EC8-BD0B-1EA133C24CE3}" type="pres">
      <dgm:prSet presAssocID="{F6A7CB74-A51A-4A8D-B966-F1BD9E785501}" presName="node" presStyleLbl="node1" presStyleIdx="0" presStyleCnt="7" custScaleX="146358" custScaleY="112767">
        <dgm:presLayoutVars>
          <dgm:bulletEnabled val="1"/>
        </dgm:presLayoutVars>
      </dgm:prSet>
      <dgm:spPr/>
    </dgm:pt>
    <dgm:pt modelId="{E9DAF9A1-E0AE-40FD-B7E9-66D35D3B47A5}" type="pres">
      <dgm:prSet presAssocID="{F6A7CB74-A51A-4A8D-B966-F1BD9E785501}" presName="spNode" presStyleCnt="0"/>
      <dgm:spPr/>
    </dgm:pt>
    <dgm:pt modelId="{FD7EBBAB-2814-4E76-A2EF-BD5EEF83A841}" type="pres">
      <dgm:prSet presAssocID="{13B1B3B8-9D04-41DD-850D-276F6867EF43}" presName="sibTrans" presStyleLbl="sibTrans1D1" presStyleIdx="0" presStyleCnt="7"/>
      <dgm:spPr/>
    </dgm:pt>
    <dgm:pt modelId="{1F2FC4B8-F545-4D41-A3F4-542AECEDD665}" type="pres">
      <dgm:prSet presAssocID="{36F42721-1809-44AD-8CFD-A61653068F26}" presName="node" presStyleLbl="node1" presStyleIdx="1" presStyleCnt="7" custScaleX="163779" custScaleY="117305" custRadScaleRad="99464" custRadScaleInc="34189">
        <dgm:presLayoutVars>
          <dgm:bulletEnabled val="1"/>
        </dgm:presLayoutVars>
      </dgm:prSet>
      <dgm:spPr/>
    </dgm:pt>
    <dgm:pt modelId="{36E4BED0-7CD1-44D8-B897-28BB85B222A6}" type="pres">
      <dgm:prSet presAssocID="{36F42721-1809-44AD-8CFD-A61653068F26}" presName="spNode" presStyleCnt="0"/>
      <dgm:spPr/>
    </dgm:pt>
    <dgm:pt modelId="{AD081935-7548-483D-8875-FA3F0DB3CFFF}" type="pres">
      <dgm:prSet presAssocID="{142A364B-D19B-450E-A0A6-2B1D37DBB6B5}" presName="sibTrans" presStyleLbl="sibTrans1D1" presStyleIdx="1" presStyleCnt="7"/>
      <dgm:spPr/>
    </dgm:pt>
    <dgm:pt modelId="{A2C2512F-AAA7-4089-9109-77A92505549D}" type="pres">
      <dgm:prSet presAssocID="{33B75DC2-ECCA-46BE-9A7D-0C48477E30FC}" presName="node" presStyleLbl="node1" presStyleIdx="2" presStyleCnt="7" custScaleX="163712" custScaleY="134430" custRadScaleRad="106031" custRadScaleInc="-4230">
        <dgm:presLayoutVars>
          <dgm:bulletEnabled val="1"/>
        </dgm:presLayoutVars>
      </dgm:prSet>
      <dgm:spPr/>
    </dgm:pt>
    <dgm:pt modelId="{A8F44C63-BF5C-4F63-959A-E6E67027B8FD}" type="pres">
      <dgm:prSet presAssocID="{33B75DC2-ECCA-46BE-9A7D-0C48477E30FC}" presName="spNode" presStyleCnt="0"/>
      <dgm:spPr/>
    </dgm:pt>
    <dgm:pt modelId="{04E895EB-2124-4043-B325-6A5A3067927D}" type="pres">
      <dgm:prSet presAssocID="{1221C775-A285-479C-AFB4-414B5B6B2FE2}" presName="sibTrans" presStyleLbl="sibTrans1D1" presStyleIdx="2" presStyleCnt="7"/>
      <dgm:spPr/>
    </dgm:pt>
    <dgm:pt modelId="{E9E56A1B-930B-40B5-ACC7-287B617E1E5E}" type="pres">
      <dgm:prSet presAssocID="{B46F1ABC-8715-4194-9383-BBFE7A0CF221}" presName="node" presStyleLbl="node1" presStyleIdx="3" presStyleCnt="7" custScaleX="172605" custScaleY="112432" custRadScaleRad="102618" custRadScaleInc="-74630">
        <dgm:presLayoutVars>
          <dgm:bulletEnabled val="1"/>
        </dgm:presLayoutVars>
      </dgm:prSet>
      <dgm:spPr/>
    </dgm:pt>
    <dgm:pt modelId="{79B0A5CB-6343-4DA8-A354-9DDF81722631}" type="pres">
      <dgm:prSet presAssocID="{B46F1ABC-8715-4194-9383-BBFE7A0CF221}" presName="spNode" presStyleCnt="0"/>
      <dgm:spPr/>
    </dgm:pt>
    <dgm:pt modelId="{AB8ED081-744C-4074-AB9F-75FB920709A8}" type="pres">
      <dgm:prSet presAssocID="{50240514-D28E-4D70-8A86-3405889DB6B6}" presName="sibTrans" presStyleLbl="sibTrans1D1" presStyleIdx="3" presStyleCnt="7"/>
      <dgm:spPr/>
    </dgm:pt>
    <dgm:pt modelId="{09FC2E50-2511-4A20-9F95-2A21C2BE5B70}" type="pres">
      <dgm:prSet presAssocID="{F2CC284F-CEF3-4A09-B448-857F28A69D1F}" presName="node" presStyleLbl="node1" presStyleIdx="4" presStyleCnt="7" custScaleX="171131" custScaleY="107065" custRadScaleRad="98126" custRadScaleInc="25229">
        <dgm:presLayoutVars>
          <dgm:bulletEnabled val="1"/>
        </dgm:presLayoutVars>
      </dgm:prSet>
      <dgm:spPr/>
    </dgm:pt>
    <dgm:pt modelId="{9D86F7D2-2D58-404A-9FEB-E89C378F0A78}" type="pres">
      <dgm:prSet presAssocID="{F2CC284F-CEF3-4A09-B448-857F28A69D1F}" presName="spNode" presStyleCnt="0"/>
      <dgm:spPr/>
    </dgm:pt>
    <dgm:pt modelId="{E94D75A1-4979-4E6D-90E5-2D364BA648E8}" type="pres">
      <dgm:prSet presAssocID="{88819387-DDAE-4976-A081-D43AA29DF3EE}" presName="sibTrans" presStyleLbl="sibTrans1D1" presStyleIdx="4" presStyleCnt="7"/>
      <dgm:spPr/>
    </dgm:pt>
    <dgm:pt modelId="{F0414FD0-C020-4A35-B6EC-AEC60377D923}" type="pres">
      <dgm:prSet presAssocID="{8D06D8E6-20A0-4F67-932D-AAE0108A5D48}" presName="node" presStyleLbl="node1" presStyleIdx="5" presStyleCnt="7" custScaleX="147415" custScaleY="101717">
        <dgm:presLayoutVars>
          <dgm:bulletEnabled val="1"/>
        </dgm:presLayoutVars>
      </dgm:prSet>
      <dgm:spPr/>
    </dgm:pt>
    <dgm:pt modelId="{71DADCBD-6600-4446-8E83-8140927CE1BB}" type="pres">
      <dgm:prSet presAssocID="{8D06D8E6-20A0-4F67-932D-AAE0108A5D48}" presName="spNode" presStyleCnt="0"/>
      <dgm:spPr/>
    </dgm:pt>
    <dgm:pt modelId="{CD630811-E010-4BF6-963D-9D529D3CBE8C}" type="pres">
      <dgm:prSet presAssocID="{4F000332-A9C6-40C5-AC88-4E08D7EB006A}" presName="sibTrans" presStyleLbl="sibTrans1D1" presStyleIdx="5" presStyleCnt="7"/>
      <dgm:spPr/>
    </dgm:pt>
    <dgm:pt modelId="{EC0F704D-D2CA-4841-8294-19EB6DD95844}" type="pres">
      <dgm:prSet presAssocID="{B5DFDAA9-8D34-4FDA-B2BD-FD4F5CE10E59}" presName="node" presStyleLbl="node1" presStyleIdx="6" presStyleCnt="7" custScaleX="164142" custScaleY="127327" custRadScaleRad="99932" custRadScaleInc="-21431">
        <dgm:presLayoutVars>
          <dgm:bulletEnabled val="1"/>
        </dgm:presLayoutVars>
      </dgm:prSet>
      <dgm:spPr/>
    </dgm:pt>
    <dgm:pt modelId="{972346E9-2C34-4FB6-A69E-8A12B651A05E}" type="pres">
      <dgm:prSet presAssocID="{B5DFDAA9-8D34-4FDA-B2BD-FD4F5CE10E59}" presName="spNode" presStyleCnt="0"/>
      <dgm:spPr/>
    </dgm:pt>
    <dgm:pt modelId="{B39D323C-FB6E-4A23-8E1D-33802CAD8E87}" type="pres">
      <dgm:prSet presAssocID="{B5F3E2CC-D29C-4420-821B-2162799A8F06}" presName="sibTrans" presStyleLbl="sibTrans1D1" presStyleIdx="6" presStyleCnt="7"/>
      <dgm:spPr/>
    </dgm:pt>
  </dgm:ptLst>
  <dgm:cxnLst>
    <dgm:cxn modelId="{70BB6D08-A428-4DCF-9842-D72FFFE9EE04}" srcId="{8E6191ED-EC43-4884-B25E-CEB4F107ED71}" destId="{B46F1ABC-8715-4194-9383-BBFE7A0CF221}" srcOrd="3" destOrd="0" parTransId="{5904C486-B482-4214-AFAF-E1F54973AFBD}" sibTransId="{50240514-D28E-4D70-8A86-3405889DB6B6}"/>
    <dgm:cxn modelId="{28B9CE2A-E52B-425C-9B8F-27884E21C8CD}" srcId="{8E6191ED-EC43-4884-B25E-CEB4F107ED71}" destId="{8D06D8E6-20A0-4F67-932D-AAE0108A5D48}" srcOrd="5" destOrd="0" parTransId="{FF415B2E-E06D-4F07-96F7-5E5B4D3EEE22}" sibTransId="{4F000332-A9C6-40C5-AC88-4E08D7EB006A}"/>
    <dgm:cxn modelId="{147E203D-8C49-4B36-A957-F76333BF5B47}" type="presOf" srcId="{B46F1ABC-8715-4194-9383-BBFE7A0CF221}" destId="{E9E56A1B-930B-40B5-ACC7-287B617E1E5E}" srcOrd="0" destOrd="0" presId="urn:microsoft.com/office/officeart/2005/8/layout/cycle6"/>
    <dgm:cxn modelId="{59467E40-320D-4707-A3FF-E278321384BB}" type="presOf" srcId="{36F42721-1809-44AD-8CFD-A61653068F26}" destId="{1F2FC4B8-F545-4D41-A3F4-542AECEDD665}" srcOrd="0" destOrd="0" presId="urn:microsoft.com/office/officeart/2005/8/layout/cycle6"/>
    <dgm:cxn modelId="{63ADE15E-2545-46A8-B0B5-D1916D5507A3}" type="presOf" srcId="{1221C775-A285-479C-AFB4-414B5B6B2FE2}" destId="{04E895EB-2124-4043-B325-6A5A3067927D}" srcOrd="0" destOrd="0" presId="urn:microsoft.com/office/officeart/2005/8/layout/cycle6"/>
    <dgm:cxn modelId="{331B2E4A-9413-4A09-A60E-66E45BE7DAEF}" type="presOf" srcId="{88819387-DDAE-4976-A081-D43AA29DF3EE}" destId="{E94D75A1-4979-4E6D-90E5-2D364BA648E8}" srcOrd="0" destOrd="0" presId="urn:microsoft.com/office/officeart/2005/8/layout/cycle6"/>
    <dgm:cxn modelId="{CCD33D6A-52AF-4364-9C53-888879A17D37}" type="presOf" srcId="{50240514-D28E-4D70-8A86-3405889DB6B6}" destId="{AB8ED081-744C-4074-AB9F-75FB920709A8}" srcOrd="0" destOrd="0" presId="urn:microsoft.com/office/officeart/2005/8/layout/cycle6"/>
    <dgm:cxn modelId="{4658E170-BD0E-47F8-9B65-2E61787082CC}" srcId="{8E6191ED-EC43-4884-B25E-CEB4F107ED71}" destId="{36F42721-1809-44AD-8CFD-A61653068F26}" srcOrd="1" destOrd="0" parTransId="{4BAA04C1-DC8C-4F72-8B34-3C92DCE42772}" sibTransId="{142A364B-D19B-450E-A0A6-2B1D37DBB6B5}"/>
    <dgm:cxn modelId="{DDF79854-CBDD-4843-94A9-4F2CDF14167F}" type="presOf" srcId="{4F000332-A9C6-40C5-AC88-4E08D7EB006A}" destId="{CD630811-E010-4BF6-963D-9D529D3CBE8C}" srcOrd="0" destOrd="0" presId="urn:microsoft.com/office/officeart/2005/8/layout/cycle6"/>
    <dgm:cxn modelId="{745BD154-45E0-4FC2-8706-1DFC0A43C30D}" srcId="{8E6191ED-EC43-4884-B25E-CEB4F107ED71}" destId="{33B75DC2-ECCA-46BE-9A7D-0C48477E30FC}" srcOrd="2" destOrd="0" parTransId="{5BA659FC-C0E7-4C00-BA0A-BB99D2519127}" sibTransId="{1221C775-A285-479C-AFB4-414B5B6B2FE2}"/>
    <dgm:cxn modelId="{23AD7559-D1FA-4291-92C2-61B69830A29D}" type="presOf" srcId="{F6A7CB74-A51A-4A8D-B966-F1BD9E785501}" destId="{78A93091-E9DD-4EC8-BD0B-1EA133C24CE3}" srcOrd="0" destOrd="0" presId="urn:microsoft.com/office/officeart/2005/8/layout/cycle6"/>
    <dgm:cxn modelId="{B842E981-A8A0-4734-AF5A-5850D20B4B9C}" type="presOf" srcId="{8D06D8E6-20A0-4F67-932D-AAE0108A5D48}" destId="{F0414FD0-C020-4A35-B6EC-AEC60377D923}" srcOrd="0" destOrd="0" presId="urn:microsoft.com/office/officeart/2005/8/layout/cycle6"/>
    <dgm:cxn modelId="{0602EF86-A326-4E55-9F67-94F590AA350C}" type="presOf" srcId="{F2CC284F-CEF3-4A09-B448-857F28A69D1F}" destId="{09FC2E50-2511-4A20-9F95-2A21C2BE5B70}" srcOrd="0" destOrd="0" presId="urn:microsoft.com/office/officeart/2005/8/layout/cycle6"/>
    <dgm:cxn modelId="{5EADEF93-DC3A-4AED-AC87-C79430A65106}" type="presOf" srcId="{8E6191ED-EC43-4884-B25E-CEB4F107ED71}" destId="{FD4C0C0B-DA0D-4483-A69A-35D24F454B9D}" srcOrd="0" destOrd="0" presId="urn:microsoft.com/office/officeart/2005/8/layout/cycle6"/>
    <dgm:cxn modelId="{77A50396-FA7B-49C1-BF25-1FE7635279BB}" type="presOf" srcId="{142A364B-D19B-450E-A0A6-2B1D37DBB6B5}" destId="{AD081935-7548-483D-8875-FA3F0DB3CFFF}" srcOrd="0" destOrd="0" presId="urn:microsoft.com/office/officeart/2005/8/layout/cycle6"/>
    <dgm:cxn modelId="{9A534198-B4C9-4FD4-9449-D42F61ECD61B}" type="presOf" srcId="{B5F3E2CC-D29C-4420-821B-2162799A8F06}" destId="{B39D323C-FB6E-4A23-8E1D-33802CAD8E87}" srcOrd="0" destOrd="0" presId="urn:microsoft.com/office/officeart/2005/8/layout/cycle6"/>
    <dgm:cxn modelId="{724FFEA3-C54C-4D67-A65E-5FB10DC02EEF}" type="presOf" srcId="{B5DFDAA9-8D34-4FDA-B2BD-FD4F5CE10E59}" destId="{EC0F704D-D2CA-4841-8294-19EB6DD95844}" srcOrd="0" destOrd="0" presId="urn:microsoft.com/office/officeart/2005/8/layout/cycle6"/>
    <dgm:cxn modelId="{802C30A7-BBBB-40AD-8EBE-DFB2FCBBA19F}" srcId="{8E6191ED-EC43-4884-B25E-CEB4F107ED71}" destId="{B5DFDAA9-8D34-4FDA-B2BD-FD4F5CE10E59}" srcOrd="6" destOrd="0" parTransId="{8470613E-777E-467A-A8DC-8AB86B330966}" sibTransId="{B5F3E2CC-D29C-4420-821B-2162799A8F06}"/>
    <dgm:cxn modelId="{3D7F95B4-0CE4-4DEC-A7F9-7A17AB6822A5}" srcId="{8E6191ED-EC43-4884-B25E-CEB4F107ED71}" destId="{F6A7CB74-A51A-4A8D-B966-F1BD9E785501}" srcOrd="0" destOrd="0" parTransId="{88D7A259-843B-42C4-9CDE-0254E55154B2}" sibTransId="{13B1B3B8-9D04-41DD-850D-276F6867EF43}"/>
    <dgm:cxn modelId="{E508FDBC-BBFA-4C45-BDE4-9B77A1B78764}" type="presOf" srcId="{13B1B3B8-9D04-41DD-850D-276F6867EF43}" destId="{FD7EBBAB-2814-4E76-A2EF-BD5EEF83A841}" srcOrd="0" destOrd="0" presId="urn:microsoft.com/office/officeart/2005/8/layout/cycle6"/>
    <dgm:cxn modelId="{E44F4FD2-75C2-4DC1-A920-207B06D0BA96}" srcId="{8E6191ED-EC43-4884-B25E-CEB4F107ED71}" destId="{F2CC284F-CEF3-4A09-B448-857F28A69D1F}" srcOrd="4" destOrd="0" parTransId="{96395D76-C2F0-4765-AD8B-F204BF196F75}" sibTransId="{88819387-DDAE-4976-A081-D43AA29DF3EE}"/>
    <dgm:cxn modelId="{3F2FC0EB-6C39-4A9B-BAC4-BA29DB1BA7B3}" type="presOf" srcId="{33B75DC2-ECCA-46BE-9A7D-0C48477E30FC}" destId="{A2C2512F-AAA7-4089-9109-77A92505549D}" srcOrd="0" destOrd="0" presId="urn:microsoft.com/office/officeart/2005/8/layout/cycle6"/>
    <dgm:cxn modelId="{83330366-233A-412C-90EC-65F40BCE906C}" type="presParOf" srcId="{FD4C0C0B-DA0D-4483-A69A-35D24F454B9D}" destId="{78A93091-E9DD-4EC8-BD0B-1EA133C24CE3}" srcOrd="0" destOrd="0" presId="urn:microsoft.com/office/officeart/2005/8/layout/cycle6"/>
    <dgm:cxn modelId="{D6EAF41E-E789-411D-AD60-6CBDA03EC3B5}" type="presParOf" srcId="{FD4C0C0B-DA0D-4483-A69A-35D24F454B9D}" destId="{E9DAF9A1-E0AE-40FD-B7E9-66D35D3B47A5}" srcOrd="1" destOrd="0" presId="urn:microsoft.com/office/officeart/2005/8/layout/cycle6"/>
    <dgm:cxn modelId="{B1AEE04E-81DF-493C-B48E-7100AF3C3740}" type="presParOf" srcId="{FD4C0C0B-DA0D-4483-A69A-35D24F454B9D}" destId="{FD7EBBAB-2814-4E76-A2EF-BD5EEF83A841}" srcOrd="2" destOrd="0" presId="urn:microsoft.com/office/officeart/2005/8/layout/cycle6"/>
    <dgm:cxn modelId="{77DE0EEE-3E0D-42D0-A1BA-2672E4846ACB}" type="presParOf" srcId="{FD4C0C0B-DA0D-4483-A69A-35D24F454B9D}" destId="{1F2FC4B8-F545-4D41-A3F4-542AECEDD665}" srcOrd="3" destOrd="0" presId="urn:microsoft.com/office/officeart/2005/8/layout/cycle6"/>
    <dgm:cxn modelId="{589AC4D0-651D-4523-829A-67483B26BBF3}" type="presParOf" srcId="{FD4C0C0B-DA0D-4483-A69A-35D24F454B9D}" destId="{36E4BED0-7CD1-44D8-B897-28BB85B222A6}" srcOrd="4" destOrd="0" presId="urn:microsoft.com/office/officeart/2005/8/layout/cycle6"/>
    <dgm:cxn modelId="{6829097E-3766-4C53-989F-4E219BE4BEE8}" type="presParOf" srcId="{FD4C0C0B-DA0D-4483-A69A-35D24F454B9D}" destId="{AD081935-7548-483D-8875-FA3F0DB3CFFF}" srcOrd="5" destOrd="0" presId="urn:microsoft.com/office/officeart/2005/8/layout/cycle6"/>
    <dgm:cxn modelId="{F1CF0B59-3887-4B53-BDCC-F45EF3BCF7AF}" type="presParOf" srcId="{FD4C0C0B-DA0D-4483-A69A-35D24F454B9D}" destId="{A2C2512F-AAA7-4089-9109-77A92505549D}" srcOrd="6" destOrd="0" presId="urn:microsoft.com/office/officeart/2005/8/layout/cycle6"/>
    <dgm:cxn modelId="{6D257049-D4AD-4A12-B277-20EC2BCA966B}" type="presParOf" srcId="{FD4C0C0B-DA0D-4483-A69A-35D24F454B9D}" destId="{A8F44C63-BF5C-4F63-959A-E6E67027B8FD}" srcOrd="7" destOrd="0" presId="urn:microsoft.com/office/officeart/2005/8/layout/cycle6"/>
    <dgm:cxn modelId="{199E0048-5259-4CB0-8DC0-97458AC02437}" type="presParOf" srcId="{FD4C0C0B-DA0D-4483-A69A-35D24F454B9D}" destId="{04E895EB-2124-4043-B325-6A5A3067927D}" srcOrd="8" destOrd="0" presId="urn:microsoft.com/office/officeart/2005/8/layout/cycle6"/>
    <dgm:cxn modelId="{887D1C5B-36B7-4258-B368-3CC7B55EFA16}" type="presParOf" srcId="{FD4C0C0B-DA0D-4483-A69A-35D24F454B9D}" destId="{E9E56A1B-930B-40B5-ACC7-287B617E1E5E}" srcOrd="9" destOrd="0" presId="urn:microsoft.com/office/officeart/2005/8/layout/cycle6"/>
    <dgm:cxn modelId="{9027672F-CB84-42D4-A9FC-72FDDA3D765F}" type="presParOf" srcId="{FD4C0C0B-DA0D-4483-A69A-35D24F454B9D}" destId="{79B0A5CB-6343-4DA8-A354-9DDF81722631}" srcOrd="10" destOrd="0" presId="urn:microsoft.com/office/officeart/2005/8/layout/cycle6"/>
    <dgm:cxn modelId="{4A616C84-43CD-4B47-858D-22975175E444}" type="presParOf" srcId="{FD4C0C0B-DA0D-4483-A69A-35D24F454B9D}" destId="{AB8ED081-744C-4074-AB9F-75FB920709A8}" srcOrd="11" destOrd="0" presId="urn:microsoft.com/office/officeart/2005/8/layout/cycle6"/>
    <dgm:cxn modelId="{D42A1E32-B115-47ED-9CD1-A7687C38A507}" type="presParOf" srcId="{FD4C0C0B-DA0D-4483-A69A-35D24F454B9D}" destId="{09FC2E50-2511-4A20-9F95-2A21C2BE5B70}" srcOrd="12" destOrd="0" presId="urn:microsoft.com/office/officeart/2005/8/layout/cycle6"/>
    <dgm:cxn modelId="{183593C2-36CD-4ED6-B5C6-EA3EE5E82CC1}" type="presParOf" srcId="{FD4C0C0B-DA0D-4483-A69A-35D24F454B9D}" destId="{9D86F7D2-2D58-404A-9FEB-E89C378F0A78}" srcOrd="13" destOrd="0" presId="urn:microsoft.com/office/officeart/2005/8/layout/cycle6"/>
    <dgm:cxn modelId="{559BB8CE-D17A-403A-938B-745FB2682C61}" type="presParOf" srcId="{FD4C0C0B-DA0D-4483-A69A-35D24F454B9D}" destId="{E94D75A1-4979-4E6D-90E5-2D364BA648E8}" srcOrd="14" destOrd="0" presId="urn:microsoft.com/office/officeart/2005/8/layout/cycle6"/>
    <dgm:cxn modelId="{6845115C-2BE7-4BD2-AEB2-0B5EC147A393}" type="presParOf" srcId="{FD4C0C0B-DA0D-4483-A69A-35D24F454B9D}" destId="{F0414FD0-C020-4A35-B6EC-AEC60377D923}" srcOrd="15" destOrd="0" presId="urn:microsoft.com/office/officeart/2005/8/layout/cycle6"/>
    <dgm:cxn modelId="{D9239049-59A5-4853-BACA-7E75B94CC3B8}" type="presParOf" srcId="{FD4C0C0B-DA0D-4483-A69A-35D24F454B9D}" destId="{71DADCBD-6600-4446-8E83-8140927CE1BB}" srcOrd="16" destOrd="0" presId="urn:microsoft.com/office/officeart/2005/8/layout/cycle6"/>
    <dgm:cxn modelId="{8507777B-5EA6-4A51-BA9D-5C645D54EFD3}" type="presParOf" srcId="{FD4C0C0B-DA0D-4483-A69A-35D24F454B9D}" destId="{CD630811-E010-4BF6-963D-9D529D3CBE8C}" srcOrd="17" destOrd="0" presId="urn:microsoft.com/office/officeart/2005/8/layout/cycle6"/>
    <dgm:cxn modelId="{84795C9C-6516-4533-BDC3-9FF82430A1C1}" type="presParOf" srcId="{FD4C0C0B-DA0D-4483-A69A-35D24F454B9D}" destId="{EC0F704D-D2CA-4841-8294-19EB6DD95844}" srcOrd="18" destOrd="0" presId="urn:microsoft.com/office/officeart/2005/8/layout/cycle6"/>
    <dgm:cxn modelId="{1767D281-2ED7-48E7-AB6E-EA707D079004}" type="presParOf" srcId="{FD4C0C0B-DA0D-4483-A69A-35D24F454B9D}" destId="{972346E9-2C34-4FB6-A69E-8A12B651A05E}" srcOrd="19" destOrd="0" presId="urn:microsoft.com/office/officeart/2005/8/layout/cycle6"/>
    <dgm:cxn modelId="{5F00A7DC-0C8E-463D-B044-D36F35F0ED25}" type="presParOf" srcId="{FD4C0C0B-DA0D-4483-A69A-35D24F454B9D}" destId="{B39D323C-FB6E-4A23-8E1D-33802CAD8E87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C1D98-3EC5-4109-9DD3-DD667BC7329C}">
      <dsp:nvSpPr>
        <dsp:cNvPr id="0" name=""/>
        <dsp:cNvSpPr/>
      </dsp:nvSpPr>
      <dsp:spPr>
        <a:xfrm>
          <a:off x="482413" y="68489"/>
          <a:ext cx="2977080" cy="178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Бюджетный кодекс РФ</a:t>
          </a:r>
        </a:p>
      </dsp:txBody>
      <dsp:txXfrm>
        <a:off x="482413" y="68489"/>
        <a:ext cx="2977080" cy="1786248"/>
      </dsp:txXfrm>
    </dsp:sp>
    <dsp:sp modelId="{68281D52-2AB8-49A8-A258-CFCDC4400425}">
      <dsp:nvSpPr>
        <dsp:cNvPr id="0" name=""/>
        <dsp:cNvSpPr/>
      </dsp:nvSpPr>
      <dsp:spPr>
        <a:xfrm>
          <a:off x="3757201" y="1371"/>
          <a:ext cx="3825280" cy="1920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ФЗ от 06.10.2003 №131-ФЗ «Об общих принципах</a:t>
          </a:r>
          <a:br>
            <a:rPr lang="ru-RU" sz="1600" kern="1200" dirty="0"/>
          </a:br>
          <a:r>
            <a:rPr lang="ru-RU" sz="1600" b="0" i="0" kern="1200" dirty="0"/>
            <a:t>организации местного самоуправления в Российской</a:t>
          </a:r>
          <a:br>
            <a:rPr lang="ru-RU" sz="1600" kern="1200" dirty="0"/>
          </a:br>
          <a:r>
            <a:rPr lang="ru-RU" sz="1600" b="0" i="0" kern="1200" dirty="0"/>
            <a:t>Федерации»</a:t>
          </a:r>
          <a:endParaRPr lang="ru-RU" sz="1600" kern="1200" dirty="0"/>
        </a:p>
      </dsp:txBody>
      <dsp:txXfrm>
        <a:off x="3757201" y="1371"/>
        <a:ext cx="3825280" cy="1920485"/>
      </dsp:txXfrm>
    </dsp:sp>
    <dsp:sp modelId="{A36DCE76-022D-4993-A8C0-048AF7BBCBC4}">
      <dsp:nvSpPr>
        <dsp:cNvPr id="0" name=""/>
        <dsp:cNvSpPr/>
      </dsp:nvSpPr>
      <dsp:spPr>
        <a:xfrm>
          <a:off x="483157" y="2628240"/>
          <a:ext cx="2977080" cy="178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Налоговый кодекс РФ</a:t>
          </a:r>
        </a:p>
      </dsp:txBody>
      <dsp:txXfrm>
        <a:off x="483157" y="2628240"/>
        <a:ext cx="2977080" cy="1786248"/>
      </dsp:txXfrm>
    </dsp:sp>
    <dsp:sp modelId="{ED66877D-8166-437B-AFA3-9AA43F1C9105}">
      <dsp:nvSpPr>
        <dsp:cNvPr id="0" name=""/>
        <dsp:cNvSpPr/>
      </dsp:nvSpPr>
      <dsp:spPr>
        <a:xfrm>
          <a:off x="3757946" y="2219564"/>
          <a:ext cx="3823792" cy="260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/>
            <a:t>Решение Совета депутатов </a:t>
          </a:r>
          <a:r>
            <a:rPr lang="ru-RU" sz="1400" b="0" i="0" kern="1200" dirty="0" err="1"/>
            <a:t>Лебяженского</a:t>
          </a:r>
          <a:br>
            <a:rPr lang="ru-RU" sz="1400" kern="1200" dirty="0"/>
          </a:br>
          <a:r>
            <a:rPr lang="ru-RU" sz="1400" kern="1200" dirty="0"/>
            <a:t>городского поселения</a:t>
          </a:r>
          <a:r>
            <a:rPr lang="ru-RU" sz="1400" b="0" i="0" kern="1200" dirty="0"/>
            <a:t> от 06.07.2021 №133 «Об</a:t>
          </a:r>
          <a:br>
            <a:rPr lang="ru-RU" sz="1400" kern="1200" dirty="0"/>
          </a:br>
          <a:r>
            <a:rPr lang="ru-RU" sz="1400" b="0" i="0" kern="1200" dirty="0"/>
            <a:t>утверждении новой редакции Положения о бюджетном процессе в </a:t>
          </a:r>
          <a:r>
            <a:rPr lang="ru-RU" sz="1400" b="0" i="0" kern="1200" dirty="0" err="1"/>
            <a:t>Лебяженском</a:t>
          </a:r>
          <a:r>
            <a:rPr lang="ru-RU" sz="1400" b="0" i="0" kern="1200" dirty="0"/>
            <a:t> городском поселении» (с изменениями решения СД от 20.04.2022 №182)</a:t>
          </a:r>
          <a:endParaRPr lang="ru-RU" sz="1400" kern="1200" dirty="0"/>
        </a:p>
      </dsp:txBody>
      <dsp:txXfrm>
        <a:off x="3757946" y="2219564"/>
        <a:ext cx="3823792" cy="2603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FED32-2384-476D-8975-C162961AA570}">
      <dsp:nvSpPr>
        <dsp:cNvPr id="0" name=""/>
        <dsp:cNvSpPr/>
      </dsp:nvSpPr>
      <dsp:spPr>
        <a:xfrm>
          <a:off x="447773" y="477"/>
          <a:ext cx="3722581" cy="2233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Безвозмездные поступления от других</a:t>
          </a:r>
          <a:br>
            <a:rPr lang="ru-RU" sz="2000" kern="1200" dirty="0"/>
          </a:br>
          <a:r>
            <a:rPr lang="ru-RU" sz="2000" b="0" i="0" kern="1200" dirty="0"/>
            <a:t>бюджетов бюджетной системы</a:t>
          </a:r>
          <a:br>
            <a:rPr lang="ru-RU" sz="2000" kern="1200" dirty="0"/>
          </a:br>
          <a:r>
            <a:rPr lang="ru-RU" sz="2000" b="0" i="0" kern="1200" dirty="0"/>
            <a:t>Российской Федерации</a:t>
          </a:r>
          <a:endParaRPr lang="ru-RU" sz="2000" kern="1200" dirty="0"/>
        </a:p>
      </dsp:txBody>
      <dsp:txXfrm>
        <a:off x="447773" y="477"/>
        <a:ext cx="3722581" cy="2233548"/>
      </dsp:txXfrm>
    </dsp:sp>
    <dsp:sp modelId="{ACF6316B-A0FC-4553-B004-E8C79BF192F8}">
      <dsp:nvSpPr>
        <dsp:cNvPr id="0" name=""/>
        <dsp:cNvSpPr/>
      </dsp:nvSpPr>
      <dsp:spPr>
        <a:xfrm>
          <a:off x="4542613" y="477"/>
          <a:ext cx="3722581" cy="2233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Дотации бюджетам субъектов</a:t>
          </a:r>
          <a:br>
            <a:rPr lang="ru-RU" sz="2000" kern="1200" dirty="0"/>
          </a:br>
          <a:r>
            <a:rPr lang="ru-RU" sz="2000" b="0" i="0" kern="1200" dirty="0"/>
            <a:t>Российской Федерации и</a:t>
          </a:r>
          <a:br>
            <a:rPr lang="ru-RU" sz="2000" kern="1200" dirty="0"/>
          </a:br>
          <a:r>
            <a:rPr lang="ru-RU" sz="2000" b="0" i="0" kern="1200" dirty="0"/>
            <a:t>муниципальных образований</a:t>
          </a:r>
          <a:endParaRPr lang="ru-RU" sz="2000" kern="1200" dirty="0"/>
        </a:p>
      </dsp:txBody>
      <dsp:txXfrm>
        <a:off x="4542613" y="477"/>
        <a:ext cx="3722581" cy="2233548"/>
      </dsp:txXfrm>
    </dsp:sp>
    <dsp:sp modelId="{ED7783A4-D176-4180-B5F4-624B0D86811F}">
      <dsp:nvSpPr>
        <dsp:cNvPr id="0" name=""/>
        <dsp:cNvSpPr/>
      </dsp:nvSpPr>
      <dsp:spPr>
        <a:xfrm>
          <a:off x="447773" y="2606285"/>
          <a:ext cx="3722581" cy="2233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Субсидии бюджетам бюджетной</a:t>
          </a:r>
          <a:br>
            <a:rPr lang="ru-RU" sz="2000" kern="1200" dirty="0"/>
          </a:br>
          <a:r>
            <a:rPr lang="ru-RU" sz="2000" b="0" i="0" kern="1200" dirty="0"/>
            <a:t>системы Российской Федерации</a:t>
          </a:r>
          <a:br>
            <a:rPr lang="ru-RU" sz="2000" kern="1200" dirty="0"/>
          </a:br>
          <a:r>
            <a:rPr lang="ru-RU" sz="2000" b="0" i="0" kern="1200" dirty="0"/>
            <a:t>(межбюджетные субсидии)</a:t>
          </a:r>
          <a:endParaRPr lang="ru-RU" sz="2000" kern="1200" dirty="0"/>
        </a:p>
      </dsp:txBody>
      <dsp:txXfrm>
        <a:off x="447773" y="2606285"/>
        <a:ext cx="3722581" cy="2233548"/>
      </dsp:txXfrm>
    </dsp:sp>
    <dsp:sp modelId="{1D4E6BF2-2DC0-49C5-8AC2-10A1CD486EAD}">
      <dsp:nvSpPr>
        <dsp:cNvPr id="0" name=""/>
        <dsp:cNvSpPr/>
      </dsp:nvSpPr>
      <dsp:spPr>
        <a:xfrm>
          <a:off x="4542613" y="2606285"/>
          <a:ext cx="3722581" cy="2233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Субвенции бюджетам субъектов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Российской Федерации и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/>
            <a:t>муниципальных образований</a:t>
          </a:r>
          <a:endParaRPr lang="ru-RU" sz="2000" kern="1200" dirty="0"/>
        </a:p>
      </dsp:txBody>
      <dsp:txXfrm>
        <a:off x="4542613" y="2606285"/>
        <a:ext cx="3722581" cy="22335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93091-E9DD-4EC8-BD0B-1EA133C24CE3}">
      <dsp:nvSpPr>
        <dsp:cNvPr id="0" name=""/>
        <dsp:cNvSpPr/>
      </dsp:nvSpPr>
      <dsp:spPr>
        <a:xfrm>
          <a:off x="3342676" y="-54588"/>
          <a:ext cx="2057101" cy="1030231"/>
        </a:xfrm>
        <a:prstGeom prst="roundRect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Муниципальная программа "Устойчивое развитие территории </a:t>
          </a:r>
          <a:r>
            <a:rPr lang="ru-RU" sz="900" b="0" i="0" kern="1200" dirty="0" err="1"/>
            <a:t>Лебяженского</a:t>
          </a:r>
          <a:r>
            <a:rPr lang="ru-RU" sz="900" b="0" i="0" kern="1200" dirty="0"/>
            <a:t> городского поселения»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/>
            <a:t>67992,6 тыс.руб.</a:t>
          </a:r>
          <a:endParaRPr lang="ru-RU" sz="1200" b="1" kern="1200" dirty="0"/>
        </a:p>
      </dsp:txBody>
      <dsp:txXfrm>
        <a:off x="3392968" y="-4296"/>
        <a:ext cx="1956517" cy="929647"/>
      </dsp:txXfrm>
    </dsp:sp>
    <dsp:sp modelId="{FD7EBBAB-2814-4E76-A2EF-BD5EEF83A841}">
      <dsp:nvSpPr>
        <dsp:cNvPr id="0" name=""/>
        <dsp:cNvSpPr/>
      </dsp:nvSpPr>
      <dsp:spPr>
        <a:xfrm>
          <a:off x="1722714" y="442736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3684663" y="232607"/>
              </a:moveTo>
              <a:arcTo wR="2608011" hR="2608011" stAng="17662945" swAng="10818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FC4B8-F545-4D41-A3F4-542AECEDD665}">
      <dsp:nvSpPr>
        <dsp:cNvPr id="0" name=""/>
        <dsp:cNvSpPr/>
      </dsp:nvSpPr>
      <dsp:spPr>
        <a:xfrm>
          <a:off x="5402898" y="1130893"/>
          <a:ext cx="2301958" cy="1071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Подпрограмма "Обеспечение первичных мер пожарной безопасности на территории </a:t>
          </a:r>
          <a:r>
            <a:rPr lang="ru-RU" sz="900" b="0" i="0" kern="1200" dirty="0" err="1"/>
            <a:t>Лебяженского</a:t>
          </a:r>
          <a:r>
            <a:rPr lang="ru-RU" sz="900" b="0" i="0" kern="1200" dirty="0"/>
            <a:t> городского поселения»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/>
            <a:t>500,0 тыс.руб.</a:t>
          </a:r>
          <a:endParaRPr lang="ru-RU" sz="1200" b="1" kern="1200" dirty="0"/>
        </a:p>
      </dsp:txBody>
      <dsp:txXfrm>
        <a:off x="5455214" y="1183209"/>
        <a:ext cx="2197326" cy="967057"/>
      </dsp:txXfrm>
    </dsp:sp>
    <dsp:sp modelId="{AD081935-7548-483D-8875-FA3F0DB3CFFF}">
      <dsp:nvSpPr>
        <dsp:cNvPr id="0" name=""/>
        <dsp:cNvSpPr/>
      </dsp:nvSpPr>
      <dsp:spPr>
        <a:xfrm>
          <a:off x="1969585" y="932199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4851431" y="1278052"/>
              </a:moveTo>
              <a:arcTo wR="2608011" hR="2608011" stAng="19760364" swAng="11585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2512F-AAA7-4089-9109-77A92505549D}">
      <dsp:nvSpPr>
        <dsp:cNvPr id="0" name=""/>
        <dsp:cNvSpPr/>
      </dsp:nvSpPr>
      <dsp:spPr>
        <a:xfrm>
          <a:off x="5924259" y="3035635"/>
          <a:ext cx="2301016" cy="1228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Подпрограмма "Комплексное развитие системы жилищно-коммунального хозяйства и коммунальной инфраструктуры </a:t>
          </a:r>
          <a:r>
            <a:rPr lang="ru-RU" sz="900" b="0" i="0" kern="1200" dirty="0" err="1"/>
            <a:t>Лебяженского</a:t>
          </a:r>
          <a:r>
            <a:rPr lang="ru-RU" sz="900" b="0" i="0" kern="1200" dirty="0"/>
            <a:t> городского поселения»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/>
            <a:t>2041,3 тыс.руб.</a:t>
          </a:r>
          <a:endParaRPr lang="ru-RU" sz="1200" b="1" kern="1200" dirty="0"/>
        </a:p>
      </dsp:txBody>
      <dsp:txXfrm>
        <a:off x="5984212" y="3095588"/>
        <a:ext cx="2181110" cy="1108236"/>
      </dsp:txXfrm>
    </dsp:sp>
    <dsp:sp modelId="{04E895EB-2124-4043-B325-6A5A3067927D}">
      <dsp:nvSpPr>
        <dsp:cNvPr id="0" name=""/>
        <dsp:cNvSpPr/>
      </dsp:nvSpPr>
      <dsp:spPr>
        <a:xfrm>
          <a:off x="2128403" y="148658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4733522" y="4119278"/>
              </a:moveTo>
              <a:arcTo wR="2608011" hR="2608011" stAng="2124801" swAng="6599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56A1B-930B-40B5-ACC7-287B617E1E5E}">
      <dsp:nvSpPr>
        <dsp:cNvPr id="0" name=""/>
        <dsp:cNvSpPr/>
      </dsp:nvSpPr>
      <dsp:spPr>
        <a:xfrm>
          <a:off x="4824543" y="4649206"/>
          <a:ext cx="2426010" cy="1027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Подпрограмма "Развитие улично-дорожной сети </a:t>
          </a:r>
          <a:r>
            <a:rPr lang="ru-RU" sz="900" b="0" i="0" kern="1200" dirty="0" err="1"/>
            <a:t>Лебяженского</a:t>
          </a:r>
          <a:r>
            <a:rPr lang="ru-RU" sz="900" b="0" i="0" kern="1200" dirty="0"/>
            <a:t> городского поселения»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/>
            <a:t>3598,1 тыс.руб.</a:t>
          </a:r>
          <a:endParaRPr lang="ru-RU" sz="1200" b="1" kern="1200" dirty="0"/>
        </a:p>
      </dsp:txBody>
      <dsp:txXfrm>
        <a:off x="4874685" y="4699348"/>
        <a:ext cx="2325726" cy="926886"/>
      </dsp:txXfrm>
    </dsp:sp>
    <dsp:sp modelId="{AB8ED081-744C-4074-AB9F-75FB920709A8}">
      <dsp:nvSpPr>
        <dsp:cNvPr id="0" name=""/>
        <dsp:cNvSpPr/>
      </dsp:nvSpPr>
      <dsp:spPr>
        <a:xfrm>
          <a:off x="2213988" y="464708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2751850" y="5212053"/>
              </a:moveTo>
              <a:arcTo wR="2608011" hR="2608011" stAng="5210303" swAng="8831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C2E50-2511-4A20-9F95-2A21C2BE5B70}">
      <dsp:nvSpPr>
        <dsp:cNvPr id="0" name=""/>
        <dsp:cNvSpPr/>
      </dsp:nvSpPr>
      <dsp:spPr>
        <a:xfrm>
          <a:off x="1887493" y="4794870"/>
          <a:ext cx="2405292" cy="978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Программа «Переселение граждан из аварийного жилищного фонда </a:t>
          </a:r>
          <a:r>
            <a:rPr lang="ru-RU" sz="900" b="0" i="0" kern="1200" dirty="0" err="1"/>
            <a:t>Лебяженского</a:t>
          </a:r>
          <a:r>
            <a:rPr lang="ru-RU" sz="900" b="0" i="0" kern="1200" dirty="0"/>
            <a:t> городского поселения»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/>
            <a:t>1250,0 тыс. руб.</a:t>
          </a:r>
          <a:endParaRPr lang="ru-RU" sz="1200" b="1" kern="1200" dirty="0"/>
        </a:p>
      </dsp:txBody>
      <dsp:txXfrm>
        <a:off x="1935242" y="4842619"/>
        <a:ext cx="2309794" cy="882640"/>
      </dsp:txXfrm>
    </dsp:sp>
    <dsp:sp modelId="{E94D75A1-4979-4E6D-90E5-2D364BA648E8}">
      <dsp:nvSpPr>
        <dsp:cNvPr id="0" name=""/>
        <dsp:cNvSpPr/>
      </dsp:nvSpPr>
      <dsp:spPr>
        <a:xfrm>
          <a:off x="1698203" y="322945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777821" y="4466002"/>
              </a:moveTo>
              <a:arcTo wR="2608011" hR="2608011" stAng="8074087" swAng="10969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14FD0-C020-4A35-B6EC-AEC60377D923}">
      <dsp:nvSpPr>
        <dsp:cNvPr id="0" name=""/>
        <dsp:cNvSpPr/>
      </dsp:nvSpPr>
      <dsp:spPr>
        <a:xfrm>
          <a:off x="792624" y="3184235"/>
          <a:ext cx="2071957" cy="929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Подпрограмма "Благоустройство территории </a:t>
          </a:r>
          <a:r>
            <a:rPr lang="ru-RU" sz="900" b="0" i="0" kern="1200" dirty="0" err="1"/>
            <a:t>Лебяженского</a:t>
          </a:r>
          <a:r>
            <a:rPr lang="ru-RU" sz="900" b="0" i="0" kern="1200" dirty="0"/>
            <a:t> городского поселения»</a:t>
          </a:r>
          <a:endParaRPr lang="ru-RU" sz="600" b="0" i="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/>
            <a:t>41574,9 тыс.руб</a:t>
          </a:r>
          <a:r>
            <a:rPr lang="ru-RU" sz="600" b="0" i="0" kern="1200" dirty="0"/>
            <a:t>.</a:t>
          </a:r>
          <a:endParaRPr lang="ru-RU" sz="600" kern="1200" dirty="0"/>
        </a:p>
      </dsp:txBody>
      <dsp:txXfrm>
        <a:off x="837988" y="3229599"/>
        <a:ext cx="1981229" cy="838551"/>
      </dsp:txXfrm>
    </dsp:sp>
    <dsp:sp modelId="{CD630811-E010-4BF6-963D-9D529D3CBE8C}">
      <dsp:nvSpPr>
        <dsp:cNvPr id="0" name=""/>
        <dsp:cNvSpPr/>
      </dsp:nvSpPr>
      <dsp:spPr>
        <a:xfrm>
          <a:off x="1763413" y="465068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1948" y="2708796"/>
              </a:moveTo>
              <a:arcTo wR="2608011" hR="2608011" stAng="10667118" swAng="13500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F704D-D2CA-4841-8294-19EB6DD95844}">
      <dsp:nvSpPr>
        <dsp:cNvPr id="0" name=""/>
        <dsp:cNvSpPr/>
      </dsp:nvSpPr>
      <dsp:spPr>
        <a:xfrm>
          <a:off x="1080121" y="995856"/>
          <a:ext cx="2307060" cy="1163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/>
            <a:t>Подпрограмма "Создание условий для организации досуга и обеспечение жителей </a:t>
          </a:r>
          <a:r>
            <a:rPr lang="ru-RU" sz="900" b="0" i="0" kern="1200" dirty="0" err="1"/>
            <a:t>Лебяженского</a:t>
          </a:r>
          <a:r>
            <a:rPr lang="ru-RU" sz="900" b="0" i="0" kern="1200" dirty="0"/>
            <a:t> городского поселения услугами организаций культуры»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/>
            <a:t>19028,3 тыс.руб.</a:t>
          </a:r>
          <a:endParaRPr lang="ru-RU" sz="1200" b="1" kern="1200" dirty="0"/>
        </a:p>
      </dsp:txBody>
      <dsp:txXfrm>
        <a:off x="1136906" y="1052641"/>
        <a:ext cx="2193490" cy="1049680"/>
      </dsp:txXfrm>
    </dsp:sp>
    <dsp:sp modelId="{B39D323C-FB6E-4A23-8E1D-33802CAD8E87}">
      <dsp:nvSpPr>
        <dsp:cNvPr id="0" name=""/>
        <dsp:cNvSpPr/>
      </dsp:nvSpPr>
      <dsp:spPr>
        <a:xfrm>
          <a:off x="1769906" y="457644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1026380" y="534327"/>
              </a:moveTo>
              <a:arcTo wR="2608011" hR="2608011" stAng="13960000" swAng="82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6CB79A-5061-4B0C-9D53-E4E225A864DB}" type="datetimeFigureOut">
              <a:rPr lang="ru-RU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C9E505-C40D-4DA0-B595-FD756F07D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E007CD-D6AF-49C2-81C8-77BAD5D92EA7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597ABC-51E9-4577-8CB6-3001A4F61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5BE905-35AD-40E1-9276-34148C6E14D8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8CFF6-39BE-46AC-A268-6130C11063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B636A-E710-4312-885C-565CB159BC9C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78D8C-7899-4F52-B95B-A2438B3A70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9E37C6-B6E0-48B8-9739-2DDA16B939F8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96071-9A87-4F24-832E-4299772E22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53D30C-6CBA-4E42-AF35-6248409F4817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61904-C266-4C6D-95BF-27C906753B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6E3E1-20A5-4D63-BE64-0D1D79D6F812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49BCC-6E58-4790-9185-63088FB3C3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EFA31F-4874-4F58-8543-82D5C75476FC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471A4-9DC6-486B-A820-3C42A69909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156816-C3B1-4908-BB5D-EB2F404EBDEA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543CE-6010-4FA7-8BC3-32D5253595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B1DE9-DCDF-4E13-B153-8FEC3CBD5E3C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BCFDF-8B0B-4109-B3F0-BB3DB565E7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9E27EB99-5945-47CB-B359-2580699CA54A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A26A8-7C35-4B77-B87C-776443F77E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01DEF9-B1CD-4537-BDD8-D9B81251A725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BFC6D52-A92F-4B02-AA50-62FC31C2D9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9B8FF1-CAFE-48D5-8A42-A0B4301975E1}" type="datetimeFigureOut">
              <a:rPr lang="ru-RU" smtClean="0"/>
              <a:pPr>
                <a:defRPr/>
              </a:pPr>
              <a:t>04.03.2024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039F8D-899F-431A-A90F-78032CEA32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72999" y="1484784"/>
            <a:ext cx="9316999" cy="31700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БЮДЖЕТА ЛЕБЯЖЕНСКОГО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ГОРОДСКОГО ПОСЕЛЕНИЯ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2023 ГОД И НА ПЛАНОВЫЙ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ПЕРИОД 2024 И 2025 ГОДОВ</a:t>
            </a: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547664" y="260648"/>
            <a:ext cx="7128520" cy="5111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053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1844824"/>
            <a:ext cx="5537087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внимание!</a:t>
            </a: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547664" y="260648"/>
            <a:ext cx="7128520" cy="5111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053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223120" y="0"/>
            <a:ext cx="79208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Правовые основы формирования бюджета </a:t>
            </a:r>
            <a:r>
              <a:rPr lang="ru-RU" alt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Лебяженского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городского поселения</a:t>
            </a:r>
            <a:r>
              <a:rPr lang="ru-RU" alt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547813" y="246063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683568" y="1196752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87624" y="116632"/>
            <a:ext cx="78123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alt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Лебяженского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городского поселения на 2023 год и на плановый период 2024 и 2025 годов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547813" y="246063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07952"/>
              </p:ext>
            </p:extLst>
          </p:nvPr>
        </p:nvGraphicFramePr>
        <p:xfrm>
          <a:off x="0" y="1628800"/>
          <a:ext cx="9143998" cy="4879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6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09529">
                <a:tc>
                  <a:txBody>
                    <a:bodyPr/>
                    <a:lstStyle/>
                    <a:p>
                      <a:r>
                        <a:rPr lang="ru-RU" sz="14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2022 г. Уточненный бюджет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2023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Отклонение 2023 к 2022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2024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2025</a:t>
                      </a:r>
                      <a:r>
                        <a:rPr lang="ru-RU" sz="1400" baseline="0" dirty="0"/>
                        <a:t>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732">
                <a:tc>
                  <a:txBody>
                    <a:bodyPr/>
                    <a:lstStyle/>
                    <a:p>
                      <a:r>
                        <a:rPr lang="ru-RU" sz="1600" dirty="0"/>
                        <a:t>ДОХОДЫ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99758,2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88873,3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(-10884,9)</a:t>
                      </a:r>
                      <a:r>
                        <a:rPr lang="ru-RU" baseline="0" dirty="0"/>
                        <a:t> 89,1</a:t>
                      </a:r>
                      <a:r>
                        <a:rPr lang="ru-RU" dirty="0"/>
                        <a:t>%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75811,8</a:t>
                      </a:r>
                      <a:endParaRPr lang="ru-RU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80455,4</a:t>
                      </a:r>
                      <a:endParaRPr lang="ru-RU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732">
                <a:tc>
                  <a:txBody>
                    <a:bodyPr/>
                    <a:lstStyle/>
                    <a:p>
                      <a:r>
                        <a:rPr lang="ru-RU" sz="1600" dirty="0"/>
                        <a:t>Налоговые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36012,1</a:t>
                      </a: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30678,5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(-5333,6) 85,19%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33436,2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33639,9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213">
                <a:tc>
                  <a:txBody>
                    <a:bodyPr/>
                    <a:lstStyle/>
                    <a:p>
                      <a:r>
                        <a:rPr lang="ru-RU" sz="1600" dirty="0"/>
                        <a:t>Неналоговые</a:t>
                      </a: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23336,6</a:t>
                      </a: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22510,0</a:t>
                      </a: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(-826,6)</a:t>
                      </a:r>
                    </a:p>
                    <a:p>
                      <a:pPr algn="ctr"/>
                      <a:r>
                        <a:rPr lang="ru-RU" dirty="0"/>
                        <a:t>96,5%</a:t>
                      </a: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18410,0</a:t>
                      </a:r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18410,0</a:t>
                      </a:r>
                    </a:p>
                  </a:txBody>
                  <a:tcP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909">
                <a:tc>
                  <a:txBody>
                    <a:bodyPr/>
                    <a:lstStyle/>
                    <a:p>
                      <a:r>
                        <a:rPr lang="ru-RU" sz="16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40409,5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35684,8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(-4724,7) 88,3%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23965,6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28405,5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492">
                <a:tc>
                  <a:txBody>
                    <a:bodyPr/>
                    <a:lstStyle/>
                    <a:p>
                      <a:r>
                        <a:rPr lang="ru-RU" sz="1600" dirty="0"/>
                        <a:t>РАСХОДЫ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94372,9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94104,4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2764.2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75593,7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77508,9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928">
                <a:tc>
                  <a:txBody>
                    <a:bodyPr/>
                    <a:lstStyle/>
                    <a:p>
                      <a:r>
                        <a:rPr lang="ru-RU" sz="1600" dirty="0"/>
                        <a:t>ДЕФИЦИТ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5385,3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-5231,1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(154,2)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218,1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2946,5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475656" y="260648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8197" name="Прямоугольник 7"/>
          <p:cNvSpPr>
            <a:spLocks noChangeArrowheads="1"/>
          </p:cNvSpPr>
          <p:nvPr/>
        </p:nvSpPr>
        <p:spPr bwMode="auto">
          <a:xfrm>
            <a:off x="1547664" y="116632"/>
            <a:ext cx="6768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Налоговые доходы бюджета </a:t>
            </a:r>
            <a:r>
              <a:rPr lang="ru-RU" altLang="ru-RU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Лебяженского</a:t>
            </a:r>
            <a:r>
              <a:rPr lang="ru-RU" altLang="ru-RU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городского поселения</a:t>
            </a:r>
          </a:p>
        </p:txBody>
      </p:sp>
      <p:pic>
        <p:nvPicPr>
          <p:cNvPr id="7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7823519"/>
              </p:ext>
            </p:extLst>
          </p:nvPr>
        </p:nvGraphicFramePr>
        <p:xfrm>
          <a:off x="323528" y="1124744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67944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56,5%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712" y="27089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27,9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5656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15,6%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475656" y="260648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8197" name="Прямоугольник 7"/>
          <p:cNvSpPr>
            <a:spLocks noChangeArrowheads="1"/>
          </p:cNvSpPr>
          <p:nvPr/>
        </p:nvSpPr>
        <p:spPr bwMode="auto">
          <a:xfrm>
            <a:off x="1547664" y="116632"/>
            <a:ext cx="6768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Неналоговые доходы бюджета </a:t>
            </a:r>
            <a:r>
              <a:rPr lang="ru-RU" altLang="ru-RU" sz="24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Лебяженского</a:t>
            </a:r>
            <a:r>
              <a:rPr lang="ru-RU" altLang="ru-RU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городского поселения</a:t>
            </a:r>
          </a:p>
        </p:txBody>
      </p:sp>
      <p:pic>
        <p:nvPicPr>
          <p:cNvPr id="7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52443916"/>
              </p:ext>
            </p:extLst>
          </p:nvPr>
        </p:nvGraphicFramePr>
        <p:xfrm>
          <a:off x="323528" y="1124744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11760" y="44371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77,8%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21,5%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83768" y="25649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0,7%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223120" y="188640"/>
            <a:ext cx="79208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</a:t>
            </a:r>
            <a:r>
              <a:rPr lang="ru-RU" alt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547813" y="246063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/>
        </p:nvGraphicFramePr>
        <p:xfrm>
          <a:off x="251520" y="1397000"/>
          <a:ext cx="871296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813" y="246063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2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619672" y="188640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Расходы бюджета </a:t>
            </a:r>
            <a:r>
              <a:rPr lang="ru-RU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городского поселения в разрезе муниципальных программ на 2023 год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782224070"/>
              </p:ext>
            </p:extLst>
          </p:nvPr>
        </p:nvGraphicFramePr>
        <p:xfrm>
          <a:off x="179512" y="980728"/>
          <a:ext cx="8856984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47864" y="357301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Всего: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94104,4 тыс.руб.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31640" y="0"/>
            <a:ext cx="78123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расходы на реализацию функций и полномочий органов местного самоуправления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26111,8 </a:t>
            </a:r>
            <a:r>
              <a:rPr lang="ru-RU" sz="2400" b="1" dirty="0" err="1">
                <a:solidFill>
                  <a:srgbClr val="FF0000"/>
                </a:solidFill>
              </a:rPr>
              <a:t>тыс.руб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403648" y="260648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49156"/>
              </p:ext>
            </p:extLst>
          </p:nvPr>
        </p:nvGraphicFramePr>
        <p:xfrm>
          <a:off x="1" y="980728"/>
          <a:ext cx="9032805" cy="587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0291">
                <a:tc>
                  <a:txBody>
                    <a:bodyPr/>
                    <a:lstStyle/>
                    <a:p>
                      <a:r>
                        <a:rPr lang="ru-RU" sz="14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2023 г.</a:t>
                      </a:r>
                    </a:p>
                    <a:p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400" b="0" i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2024 г.</a:t>
                      </a:r>
                    </a:p>
                    <a:p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 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2025</a:t>
                      </a:r>
                      <a:r>
                        <a:rPr lang="ru-RU" sz="1400" baseline="0" dirty="0"/>
                        <a:t> г.</a:t>
                      </a:r>
                    </a:p>
                    <a:p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400" b="0" i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главы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администрации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2568,9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2694,9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2801,5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503">
                <a:tc>
                  <a:txBody>
                    <a:bodyPr/>
                    <a:lstStyle/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Функционирование 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20941,2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21960,8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22637,6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077">
                <a:tc>
                  <a:txBody>
                    <a:bodyPr/>
                    <a:lstStyle/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аппаратов органов местного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самоуправления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18372,3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19265,9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19836,1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6794">
                <a:tc>
                  <a:txBody>
                    <a:bodyPr/>
                    <a:lstStyle/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Функционирование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законодательных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(представительных) органов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государственной власти и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представительных органов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муниципальных образований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2626,6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2730,5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4077">
                <a:tc>
                  <a:txBody>
                    <a:bodyPr/>
                    <a:lstStyle/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расходы в рамках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полномочий органов местного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самоуправления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027">
                <a:tc>
                  <a:txBody>
                    <a:bodyPr/>
                    <a:lstStyle/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по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передаче полномочий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31640" y="0"/>
            <a:ext cx="7812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Межбюджетные трансферты по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передаче полномочий 262,7 тыс.руб.</a:t>
            </a: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403648" y="260648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585175"/>
              </p:ext>
            </p:extLst>
          </p:nvPr>
        </p:nvGraphicFramePr>
        <p:xfrm>
          <a:off x="107505" y="1052735"/>
          <a:ext cx="8856984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0824">
                <a:tc>
                  <a:txBody>
                    <a:bodyPr/>
                    <a:lstStyle/>
                    <a:p>
                      <a:r>
                        <a:rPr lang="ru-RU" sz="1400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2022 г.</a:t>
                      </a:r>
                    </a:p>
                    <a:p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400" b="0" i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2023 г.</a:t>
                      </a:r>
                    </a:p>
                    <a:p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 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2024</a:t>
                      </a:r>
                      <a:r>
                        <a:rPr lang="ru-RU" sz="1400" baseline="0" dirty="0"/>
                        <a:t> г.</a:t>
                      </a:r>
                    </a:p>
                    <a:p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400" b="0" i="0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7382">
                <a:tc>
                  <a:txBody>
                    <a:bodyPr/>
                    <a:lstStyle/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по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передаче полномочий по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исполнению и контролю за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исполнением бюджета поселений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124,51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124,51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124,51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9676">
                <a:tc>
                  <a:txBody>
                    <a:bodyPr/>
                    <a:lstStyle/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по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передаче полномочий контрольно-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счетного органа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7382">
                <a:tc>
                  <a:txBody>
                    <a:bodyPr/>
                    <a:lstStyle/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по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передаче полномочий по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ритуальных услуг и</a:t>
                      </a:r>
                    </a:p>
                    <a:p>
                      <a:r>
                        <a:rPr kumimoji="0" lang="ru-RU" sz="12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содержанию мест захоронений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12852</TotalTime>
  <Words>527</Words>
  <Application>Microsoft Office PowerPoint</Application>
  <PresentationFormat>Экран (4:3)</PresentationFormat>
  <Paragraphs>170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Back</dc:creator>
  <cp:lastModifiedBy>11111</cp:lastModifiedBy>
  <cp:revision>453</cp:revision>
  <cp:lastPrinted>2016-03-11T09:01:20Z</cp:lastPrinted>
  <dcterms:created xsi:type="dcterms:W3CDTF">2016-03-06T09:39:40Z</dcterms:created>
  <dcterms:modified xsi:type="dcterms:W3CDTF">2024-03-04T13:02:05Z</dcterms:modified>
</cp:coreProperties>
</file>