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4" r:id="rId6"/>
    <p:sldId id="303" r:id="rId7"/>
    <p:sldId id="305" r:id="rId8"/>
    <p:sldId id="307" r:id="rId9"/>
    <p:sldId id="306" r:id="rId10"/>
    <p:sldId id="308" r:id="rId11"/>
    <p:sldId id="309" r:id="rId12"/>
    <p:sldId id="310" r:id="rId13"/>
    <p:sldId id="312" r:id="rId14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13503"/>
    <a:srgbClr val="004C22"/>
    <a:srgbClr val="014B0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1" autoAdjust="0"/>
  </p:normalViewPr>
  <p:slideViewPr>
    <p:cSldViewPr>
      <p:cViewPr>
        <p:scale>
          <a:sx n="72" d="100"/>
          <a:sy n="72" d="100"/>
        </p:scale>
        <p:origin x="-1096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Доходная часть бюджета </a:t>
            </a:r>
            <a:r>
              <a:rPr lang="ru-RU" dirty="0" err="1"/>
              <a:t>Лебяженского</a:t>
            </a:r>
            <a:r>
              <a:rPr lang="ru-RU" dirty="0"/>
              <a:t> ГП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Фактическое исполнение бюджета</c:v>
                </c:pt>
                <c:pt idx="1">
                  <c:v>План исполнения бюджета на 2022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59348.7</c:v>
                </c:pt>
                <c:pt idx="1">
                  <c:v>54278.9</c:v>
                </c:pt>
              </c:numCache>
            </c:numRef>
          </c:val>
        </c:ser>
        <c:axId val="135169920"/>
        <c:axId val="135171456"/>
      </c:barChart>
      <c:catAx>
        <c:axId val="135169920"/>
        <c:scaling>
          <c:orientation val="minMax"/>
        </c:scaling>
        <c:axPos val="l"/>
        <c:numFmt formatCode="General" sourceLinked="1"/>
        <c:majorTickMark val="none"/>
        <c:tickLblPos val="nextTo"/>
        <c:crossAx val="135171456"/>
        <c:crosses val="autoZero"/>
        <c:auto val="1"/>
        <c:lblAlgn val="ctr"/>
        <c:lblOffset val="100"/>
      </c:catAx>
      <c:valAx>
        <c:axId val="135171456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135169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rgbClr val="002060"/>
                </a:solidFill>
              </a:rPr>
              <a:t>Основные доходные источники налоговых поступлений</a:t>
            </a:r>
          </a:p>
        </c:rich>
      </c:tx>
      <c:layout>
        <c:manualLayout>
          <c:xMode val="edge"/>
          <c:yMode val="edge"/>
          <c:x val="0.17774998684356738"/>
          <c:y val="1.734779924270712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доходные источники налоговых поступлений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Акцизы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0.49500000000000033</c:v>
                </c:pt>
                <c:pt idx="1">
                  <c:v>0.30570000000000008</c:v>
                </c:pt>
                <c:pt idx="2">
                  <c:v>0.15280000000000016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доходные источники налоговых поступлений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explosion val="1"/>
            <c:spPr>
              <a:solidFill>
                <a:srgbClr val="0070C0"/>
              </a:solidFill>
            </c:spPr>
          </c:dPt>
          <c:cat>
            <c:strRef>
              <c:f>Лист1!$A$2:$A$5</c:f>
              <c:strCache>
                <c:ptCount val="2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0.1368</c:v>
                </c:pt>
                <c:pt idx="1">
                  <c:v>0.81510000000000005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Фактическое исполнение </c:v>
                </c:pt>
                <c:pt idx="1">
                  <c:v>Запланированные неналоговые доходы на 2022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23336.6</c:v>
                </c:pt>
                <c:pt idx="1">
                  <c:v>24709.599999999977</c:v>
                </c:pt>
              </c:numCache>
            </c:numRef>
          </c:val>
        </c:ser>
        <c:axId val="137827072"/>
        <c:axId val="137828608"/>
      </c:barChart>
      <c:catAx>
        <c:axId val="137827072"/>
        <c:scaling>
          <c:orientation val="minMax"/>
        </c:scaling>
        <c:axPos val="l"/>
        <c:numFmt formatCode="General" sourceLinked="1"/>
        <c:majorTickMark val="none"/>
        <c:tickLblPos val="nextTo"/>
        <c:crossAx val="137828608"/>
        <c:crosses val="autoZero"/>
        <c:auto val="1"/>
        <c:lblAlgn val="ctr"/>
        <c:lblOffset val="100"/>
      </c:catAx>
      <c:valAx>
        <c:axId val="137828608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1378270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Поступило </c:v>
                </c:pt>
                <c:pt idx="1">
                  <c:v>План бюждетных назначений на 2022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1081.7</c:v>
                </c:pt>
                <c:pt idx="1">
                  <c:v>30</c:v>
                </c:pt>
              </c:numCache>
            </c:numRef>
          </c:val>
        </c:ser>
        <c:axId val="137723264"/>
        <c:axId val="137729152"/>
      </c:barChart>
      <c:catAx>
        <c:axId val="137723264"/>
        <c:scaling>
          <c:orientation val="minMax"/>
        </c:scaling>
        <c:axPos val="l"/>
        <c:numFmt formatCode="General" sourceLinked="1"/>
        <c:majorTickMark val="none"/>
        <c:tickLblPos val="nextTo"/>
        <c:crossAx val="137729152"/>
        <c:crosses val="autoZero"/>
        <c:auto val="1"/>
        <c:lblAlgn val="ctr"/>
        <c:lblOffset val="100"/>
      </c:catAx>
      <c:valAx>
        <c:axId val="137729152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1377232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Расходная </a:t>
            </a:r>
            <a:r>
              <a:rPr lang="ru-RU" dirty="0"/>
              <a:t>часть бюджета </a:t>
            </a:r>
            <a:r>
              <a:rPr lang="ru-RU" dirty="0" err="1"/>
              <a:t>Лебяженского</a:t>
            </a:r>
            <a:r>
              <a:rPr lang="ru-RU" dirty="0"/>
              <a:t> ГП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Фактические расходы</c:v>
                </c:pt>
                <c:pt idx="1">
                  <c:v>План исполнения по расходам на 2022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94372.959999999992</c:v>
                </c:pt>
                <c:pt idx="1">
                  <c:v>96988.2</c:v>
                </c:pt>
              </c:numCache>
            </c:numRef>
          </c:val>
        </c:ser>
        <c:axId val="137758976"/>
        <c:axId val="137764864"/>
      </c:barChart>
      <c:catAx>
        <c:axId val="137758976"/>
        <c:scaling>
          <c:orientation val="minMax"/>
        </c:scaling>
        <c:axPos val="l"/>
        <c:numFmt formatCode="General" sourceLinked="1"/>
        <c:majorTickMark val="none"/>
        <c:tickLblPos val="nextTo"/>
        <c:crossAx val="137764864"/>
        <c:crosses val="autoZero"/>
        <c:auto val="1"/>
        <c:lblAlgn val="ctr"/>
        <c:lblOffset val="100"/>
      </c:catAx>
      <c:valAx>
        <c:axId val="137764864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1377589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доходные источники налоговых поступлений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Решение вопросов местного значения (99,57% к плану)</c:v>
                </c:pt>
                <c:pt idx="1">
                  <c:v>Социальная и молодежная политика (100% к плану)</c:v>
                </c:pt>
                <c:pt idx="2">
                  <c:v>ЖКХ (95,17% к плану)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0.35000000000000031</c:v>
                </c:pt>
                <c:pt idx="1">
                  <c:v>0.35000000000000031</c:v>
                </c:pt>
                <c:pt idx="2">
                  <c:v>0.35000000000000031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Доплаты</a:t>
            </a:r>
            <a:r>
              <a:rPr lang="ru-RU" baseline="0" dirty="0" smtClean="0"/>
              <a:t> к пенсиям бывшим муниципальным служащим администрации</a:t>
            </a: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Запланированные средства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839.4</c:v>
                </c:pt>
                <c:pt idx="1">
                  <c:v>839.4</c:v>
                </c:pt>
              </c:numCache>
            </c:numRef>
          </c:val>
        </c:ser>
        <c:axId val="142148352"/>
        <c:axId val="142149888"/>
      </c:barChart>
      <c:catAx>
        <c:axId val="142148352"/>
        <c:scaling>
          <c:orientation val="minMax"/>
        </c:scaling>
        <c:axPos val="l"/>
        <c:numFmt formatCode="General" sourceLinked="1"/>
        <c:majorTickMark val="none"/>
        <c:tickLblPos val="nextTo"/>
        <c:crossAx val="142149888"/>
        <c:crosses val="autoZero"/>
        <c:auto val="1"/>
        <c:lblAlgn val="ctr"/>
        <c:lblOffset val="100"/>
      </c:catAx>
      <c:valAx>
        <c:axId val="142149888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1421483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D7906F-C978-4CC6-8285-2EFE774C2EF9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AC4F80-FBC9-4CF3-86F3-0409E99E0B81}">
      <dgm:prSet phldrT="[Текст]"/>
      <dgm:spPr/>
      <dgm:t>
        <a:bodyPr/>
        <a:lstStyle/>
        <a:p>
          <a:r>
            <a:rPr lang="ru-RU" b="1" dirty="0" smtClean="0"/>
            <a:t>ОАО «Концерн ЦНИИ Электроприбор»</a:t>
          </a:r>
          <a:endParaRPr lang="ru-RU" b="1" dirty="0"/>
        </a:p>
      </dgm:t>
    </dgm:pt>
    <dgm:pt modelId="{3D326D66-ABF0-4239-B37A-72001F165D17}" type="parTrans" cxnId="{6BB39CE5-D00D-454E-A317-001680F310DD}">
      <dgm:prSet/>
      <dgm:spPr/>
      <dgm:t>
        <a:bodyPr/>
        <a:lstStyle/>
        <a:p>
          <a:endParaRPr lang="ru-RU"/>
        </a:p>
      </dgm:t>
    </dgm:pt>
    <dgm:pt modelId="{1C03CB08-C91B-4CBC-A45C-B129E05C41AE}" type="sibTrans" cxnId="{6BB39CE5-D00D-454E-A317-001680F310DD}">
      <dgm:prSet/>
      <dgm:spPr/>
      <dgm:t>
        <a:bodyPr/>
        <a:lstStyle/>
        <a:p>
          <a:endParaRPr lang="ru-RU"/>
        </a:p>
      </dgm:t>
    </dgm:pt>
    <dgm:pt modelId="{3C21F343-B583-48B7-BCD7-C48F27595201}">
      <dgm:prSet phldrT="[Текст]"/>
      <dgm:spPr/>
      <dgm:t>
        <a:bodyPr/>
        <a:lstStyle/>
        <a:p>
          <a:r>
            <a:rPr lang="ru-RU" b="1" dirty="0" smtClean="0"/>
            <a:t>МОУ «</a:t>
          </a:r>
          <a:r>
            <a:rPr lang="ru-RU" b="1" dirty="0" err="1" smtClean="0"/>
            <a:t>Лебяженский</a:t>
          </a:r>
          <a:r>
            <a:rPr lang="ru-RU" b="1" dirty="0" smtClean="0"/>
            <a:t> центр общего образования»</a:t>
          </a:r>
          <a:endParaRPr lang="ru-RU" b="1" dirty="0"/>
        </a:p>
      </dgm:t>
    </dgm:pt>
    <dgm:pt modelId="{30FA28E9-D308-486C-9DE9-6BC5DAECB3E9}" type="parTrans" cxnId="{F97D0FE0-9820-41D1-BBFB-F84B20C40058}">
      <dgm:prSet/>
      <dgm:spPr/>
      <dgm:t>
        <a:bodyPr/>
        <a:lstStyle/>
        <a:p>
          <a:endParaRPr lang="ru-RU"/>
        </a:p>
      </dgm:t>
    </dgm:pt>
    <dgm:pt modelId="{6108007A-009A-4141-9FF3-6642A915A8FE}" type="sibTrans" cxnId="{F97D0FE0-9820-41D1-BBFB-F84B20C40058}">
      <dgm:prSet/>
      <dgm:spPr/>
      <dgm:t>
        <a:bodyPr/>
        <a:lstStyle/>
        <a:p>
          <a:endParaRPr lang="ru-RU"/>
        </a:p>
      </dgm:t>
    </dgm:pt>
    <dgm:pt modelId="{2F425D9A-2B78-47DC-BFD8-98532CD815B5}">
      <dgm:prSet phldrT="[Текст]"/>
      <dgm:spPr/>
      <dgm:t>
        <a:bodyPr/>
        <a:lstStyle/>
        <a:p>
          <a:r>
            <a:rPr lang="ru-RU" b="1" dirty="0" smtClean="0"/>
            <a:t>Войсковая часть №3526</a:t>
          </a:r>
          <a:endParaRPr lang="ru-RU" b="1" dirty="0"/>
        </a:p>
      </dgm:t>
    </dgm:pt>
    <dgm:pt modelId="{D8446BA0-43C2-4F32-825B-430CF2242FF0}" type="parTrans" cxnId="{5FFF4267-244A-4F99-8B82-A4E47B13680C}">
      <dgm:prSet/>
      <dgm:spPr/>
      <dgm:t>
        <a:bodyPr/>
        <a:lstStyle/>
        <a:p>
          <a:endParaRPr lang="ru-RU"/>
        </a:p>
      </dgm:t>
    </dgm:pt>
    <dgm:pt modelId="{869E1650-EBBE-49F2-B0BA-41655E45857F}" type="sibTrans" cxnId="{5FFF4267-244A-4F99-8B82-A4E47B13680C}">
      <dgm:prSet/>
      <dgm:spPr/>
      <dgm:t>
        <a:bodyPr/>
        <a:lstStyle/>
        <a:p>
          <a:endParaRPr lang="ru-RU"/>
        </a:p>
      </dgm:t>
    </dgm:pt>
    <dgm:pt modelId="{8F9588B9-D070-4E4F-8AF3-6AE5173CADBD}" type="pres">
      <dgm:prSet presAssocID="{ECD7906F-C978-4CC6-8285-2EFE774C2EF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0690E6-523C-463A-9800-C18E9F0510DE}" type="pres">
      <dgm:prSet presAssocID="{B3AC4F80-FBC9-4CF3-86F3-0409E99E0B81}" presName="parentLin" presStyleCnt="0"/>
      <dgm:spPr/>
    </dgm:pt>
    <dgm:pt modelId="{77717A09-03A3-4B34-BEEE-AC27BD3B16ED}" type="pres">
      <dgm:prSet presAssocID="{B3AC4F80-FBC9-4CF3-86F3-0409E99E0B8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A729FA0-3DF3-45BF-86AA-35205892B105}" type="pres">
      <dgm:prSet presAssocID="{B3AC4F80-FBC9-4CF3-86F3-0409E99E0B8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D8B72-B559-4436-8324-FB2534E61888}" type="pres">
      <dgm:prSet presAssocID="{B3AC4F80-FBC9-4CF3-86F3-0409E99E0B81}" presName="negativeSpace" presStyleCnt="0"/>
      <dgm:spPr/>
    </dgm:pt>
    <dgm:pt modelId="{BC6FDAC5-CFDA-449F-B677-08B2DF2292E9}" type="pres">
      <dgm:prSet presAssocID="{B3AC4F80-FBC9-4CF3-86F3-0409E99E0B81}" presName="childText" presStyleLbl="conFgAcc1" presStyleIdx="0" presStyleCnt="3" custLinFactNeighborY="-21772">
        <dgm:presLayoutVars>
          <dgm:bulletEnabled val="1"/>
        </dgm:presLayoutVars>
      </dgm:prSet>
      <dgm:spPr/>
    </dgm:pt>
    <dgm:pt modelId="{3BD74F2B-D831-4963-9C4C-7E26BD7525F4}" type="pres">
      <dgm:prSet presAssocID="{1C03CB08-C91B-4CBC-A45C-B129E05C41AE}" presName="spaceBetweenRectangles" presStyleCnt="0"/>
      <dgm:spPr/>
    </dgm:pt>
    <dgm:pt modelId="{01AD3E39-D1A5-4BF4-9DE8-F471C9BCB728}" type="pres">
      <dgm:prSet presAssocID="{3C21F343-B583-48B7-BCD7-C48F27595201}" presName="parentLin" presStyleCnt="0"/>
      <dgm:spPr/>
    </dgm:pt>
    <dgm:pt modelId="{9174548D-DFF0-4F44-AE2E-DBE4E1B8D293}" type="pres">
      <dgm:prSet presAssocID="{3C21F343-B583-48B7-BCD7-C48F2759520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B6601E2-160F-4269-8D51-726A81F71B45}" type="pres">
      <dgm:prSet presAssocID="{3C21F343-B583-48B7-BCD7-C48F275952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0E3FF-BDCB-4993-95AD-E9A09729E754}" type="pres">
      <dgm:prSet presAssocID="{3C21F343-B583-48B7-BCD7-C48F27595201}" presName="negativeSpace" presStyleCnt="0"/>
      <dgm:spPr/>
    </dgm:pt>
    <dgm:pt modelId="{5818D05D-CF62-49CF-8459-CF709CF9914A}" type="pres">
      <dgm:prSet presAssocID="{3C21F343-B583-48B7-BCD7-C48F27595201}" presName="childText" presStyleLbl="conFgAcc1" presStyleIdx="1" presStyleCnt="3" custLinFactNeighborX="909" custLinFactNeighborY="-28347">
        <dgm:presLayoutVars>
          <dgm:bulletEnabled val="1"/>
        </dgm:presLayoutVars>
      </dgm:prSet>
      <dgm:spPr/>
    </dgm:pt>
    <dgm:pt modelId="{22B16F21-D2A5-4FBA-BA29-C13197969511}" type="pres">
      <dgm:prSet presAssocID="{6108007A-009A-4141-9FF3-6642A915A8FE}" presName="spaceBetweenRectangles" presStyleCnt="0"/>
      <dgm:spPr/>
    </dgm:pt>
    <dgm:pt modelId="{42588953-9AB2-48A1-9174-F59E0FD7F593}" type="pres">
      <dgm:prSet presAssocID="{2F425D9A-2B78-47DC-BFD8-98532CD815B5}" presName="parentLin" presStyleCnt="0"/>
      <dgm:spPr/>
    </dgm:pt>
    <dgm:pt modelId="{60E90190-4CB0-4B23-9CB5-8ECD14649A01}" type="pres">
      <dgm:prSet presAssocID="{2F425D9A-2B78-47DC-BFD8-98532CD815B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A299ADB-A4DE-4997-B49A-58EBAAF4077C}" type="pres">
      <dgm:prSet presAssocID="{2F425D9A-2B78-47DC-BFD8-98532CD815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73927-9315-4EAF-A310-C006F0457213}" type="pres">
      <dgm:prSet presAssocID="{2F425D9A-2B78-47DC-BFD8-98532CD815B5}" presName="negativeSpace" presStyleCnt="0"/>
      <dgm:spPr/>
    </dgm:pt>
    <dgm:pt modelId="{6BA189FD-5231-4D19-A752-54F3EA889ED9}" type="pres">
      <dgm:prSet presAssocID="{2F425D9A-2B78-47DC-BFD8-98532CD815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EC7DD98-C258-4250-9442-EAB510A2BE88}" type="presOf" srcId="{3C21F343-B583-48B7-BCD7-C48F27595201}" destId="{9B6601E2-160F-4269-8D51-726A81F71B45}" srcOrd="1" destOrd="0" presId="urn:microsoft.com/office/officeart/2005/8/layout/list1"/>
    <dgm:cxn modelId="{25B70E50-1434-4B83-B254-3D4F74C6410A}" type="presOf" srcId="{B3AC4F80-FBC9-4CF3-86F3-0409E99E0B81}" destId="{77717A09-03A3-4B34-BEEE-AC27BD3B16ED}" srcOrd="0" destOrd="0" presId="urn:microsoft.com/office/officeart/2005/8/layout/list1"/>
    <dgm:cxn modelId="{5FFF4267-244A-4F99-8B82-A4E47B13680C}" srcId="{ECD7906F-C978-4CC6-8285-2EFE774C2EF9}" destId="{2F425D9A-2B78-47DC-BFD8-98532CD815B5}" srcOrd="2" destOrd="0" parTransId="{D8446BA0-43C2-4F32-825B-430CF2242FF0}" sibTransId="{869E1650-EBBE-49F2-B0BA-41655E45857F}"/>
    <dgm:cxn modelId="{31CEBB2E-684D-44CD-8F82-16D3E0175C2B}" type="presOf" srcId="{ECD7906F-C978-4CC6-8285-2EFE774C2EF9}" destId="{8F9588B9-D070-4E4F-8AF3-6AE5173CADBD}" srcOrd="0" destOrd="0" presId="urn:microsoft.com/office/officeart/2005/8/layout/list1"/>
    <dgm:cxn modelId="{C298B9A6-7D06-4A39-A5CF-62950964B6C2}" type="presOf" srcId="{3C21F343-B583-48B7-BCD7-C48F27595201}" destId="{9174548D-DFF0-4F44-AE2E-DBE4E1B8D293}" srcOrd="0" destOrd="0" presId="urn:microsoft.com/office/officeart/2005/8/layout/list1"/>
    <dgm:cxn modelId="{30A84AE7-CD1F-4565-8AF2-0AD1112CCA63}" type="presOf" srcId="{B3AC4F80-FBC9-4CF3-86F3-0409E99E0B81}" destId="{2A729FA0-3DF3-45BF-86AA-35205892B105}" srcOrd="1" destOrd="0" presId="urn:microsoft.com/office/officeart/2005/8/layout/list1"/>
    <dgm:cxn modelId="{5BFF63EE-7CF1-457D-97A1-BF551C408A7D}" type="presOf" srcId="{2F425D9A-2B78-47DC-BFD8-98532CD815B5}" destId="{60E90190-4CB0-4B23-9CB5-8ECD14649A01}" srcOrd="0" destOrd="0" presId="urn:microsoft.com/office/officeart/2005/8/layout/list1"/>
    <dgm:cxn modelId="{806AFC35-B7D5-48D4-BA75-63C4A0E9A7D2}" type="presOf" srcId="{2F425D9A-2B78-47DC-BFD8-98532CD815B5}" destId="{DA299ADB-A4DE-4997-B49A-58EBAAF4077C}" srcOrd="1" destOrd="0" presId="urn:microsoft.com/office/officeart/2005/8/layout/list1"/>
    <dgm:cxn modelId="{F97D0FE0-9820-41D1-BBFB-F84B20C40058}" srcId="{ECD7906F-C978-4CC6-8285-2EFE774C2EF9}" destId="{3C21F343-B583-48B7-BCD7-C48F27595201}" srcOrd="1" destOrd="0" parTransId="{30FA28E9-D308-486C-9DE9-6BC5DAECB3E9}" sibTransId="{6108007A-009A-4141-9FF3-6642A915A8FE}"/>
    <dgm:cxn modelId="{6BB39CE5-D00D-454E-A317-001680F310DD}" srcId="{ECD7906F-C978-4CC6-8285-2EFE774C2EF9}" destId="{B3AC4F80-FBC9-4CF3-86F3-0409E99E0B81}" srcOrd="0" destOrd="0" parTransId="{3D326D66-ABF0-4239-B37A-72001F165D17}" sibTransId="{1C03CB08-C91B-4CBC-A45C-B129E05C41AE}"/>
    <dgm:cxn modelId="{A8712347-980C-4C41-9563-20E32B289BCF}" type="presParOf" srcId="{8F9588B9-D070-4E4F-8AF3-6AE5173CADBD}" destId="{150690E6-523C-463A-9800-C18E9F0510DE}" srcOrd="0" destOrd="0" presId="urn:microsoft.com/office/officeart/2005/8/layout/list1"/>
    <dgm:cxn modelId="{16E3E878-D1F9-4B7C-883B-AA4C93EF68F0}" type="presParOf" srcId="{150690E6-523C-463A-9800-C18E9F0510DE}" destId="{77717A09-03A3-4B34-BEEE-AC27BD3B16ED}" srcOrd="0" destOrd="0" presId="urn:microsoft.com/office/officeart/2005/8/layout/list1"/>
    <dgm:cxn modelId="{A7E52462-521A-4CE8-9FA1-8F199373306A}" type="presParOf" srcId="{150690E6-523C-463A-9800-C18E9F0510DE}" destId="{2A729FA0-3DF3-45BF-86AA-35205892B105}" srcOrd="1" destOrd="0" presId="urn:microsoft.com/office/officeart/2005/8/layout/list1"/>
    <dgm:cxn modelId="{2CE1E66B-A3D9-4811-9C0E-DF2934988220}" type="presParOf" srcId="{8F9588B9-D070-4E4F-8AF3-6AE5173CADBD}" destId="{7E2D8B72-B559-4436-8324-FB2534E61888}" srcOrd="1" destOrd="0" presId="urn:microsoft.com/office/officeart/2005/8/layout/list1"/>
    <dgm:cxn modelId="{166700E8-F5AB-4C7A-AC77-B9C0CB2A8E91}" type="presParOf" srcId="{8F9588B9-D070-4E4F-8AF3-6AE5173CADBD}" destId="{BC6FDAC5-CFDA-449F-B677-08B2DF2292E9}" srcOrd="2" destOrd="0" presId="urn:microsoft.com/office/officeart/2005/8/layout/list1"/>
    <dgm:cxn modelId="{7A9B1535-05A0-42E4-B34B-4B5C4A0D00EE}" type="presParOf" srcId="{8F9588B9-D070-4E4F-8AF3-6AE5173CADBD}" destId="{3BD74F2B-D831-4963-9C4C-7E26BD7525F4}" srcOrd="3" destOrd="0" presId="urn:microsoft.com/office/officeart/2005/8/layout/list1"/>
    <dgm:cxn modelId="{16BC7F70-1D0D-41A6-ACF0-789A955EFA91}" type="presParOf" srcId="{8F9588B9-D070-4E4F-8AF3-6AE5173CADBD}" destId="{01AD3E39-D1A5-4BF4-9DE8-F471C9BCB728}" srcOrd="4" destOrd="0" presId="urn:microsoft.com/office/officeart/2005/8/layout/list1"/>
    <dgm:cxn modelId="{FCD32784-F1BF-4EC8-A1C6-331625E51F83}" type="presParOf" srcId="{01AD3E39-D1A5-4BF4-9DE8-F471C9BCB728}" destId="{9174548D-DFF0-4F44-AE2E-DBE4E1B8D293}" srcOrd="0" destOrd="0" presId="urn:microsoft.com/office/officeart/2005/8/layout/list1"/>
    <dgm:cxn modelId="{9AAA427C-F457-41C1-98EB-9C5B84CFBAB4}" type="presParOf" srcId="{01AD3E39-D1A5-4BF4-9DE8-F471C9BCB728}" destId="{9B6601E2-160F-4269-8D51-726A81F71B45}" srcOrd="1" destOrd="0" presId="urn:microsoft.com/office/officeart/2005/8/layout/list1"/>
    <dgm:cxn modelId="{37F0AC0C-A8E6-4022-9028-98FE25B0917F}" type="presParOf" srcId="{8F9588B9-D070-4E4F-8AF3-6AE5173CADBD}" destId="{1AA0E3FF-BDCB-4993-95AD-E9A09729E754}" srcOrd="5" destOrd="0" presId="urn:microsoft.com/office/officeart/2005/8/layout/list1"/>
    <dgm:cxn modelId="{2F312046-49DA-467E-AE26-12098F00FC3C}" type="presParOf" srcId="{8F9588B9-D070-4E4F-8AF3-6AE5173CADBD}" destId="{5818D05D-CF62-49CF-8459-CF709CF9914A}" srcOrd="6" destOrd="0" presId="urn:microsoft.com/office/officeart/2005/8/layout/list1"/>
    <dgm:cxn modelId="{4A99ADFD-7AF7-4643-997F-71509AC45E01}" type="presParOf" srcId="{8F9588B9-D070-4E4F-8AF3-6AE5173CADBD}" destId="{22B16F21-D2A5-4FBA-BA29-C13197969511}" srcOrd="7" destOrd="0" presId="urn:microsoft.com/office/officeart/2005/8/layout/list1"/>
    <dgm:cxn modelId="{216D5129-DDF5-4D15-9835-EC96D5355A27}" type="presParOf" srcId="{8F9588B9-D070-4E4F-8AF3-6AE5173CADBD}" destId="{42588953-9AB2-48A1-9174-F59E0FD7F593}" srcOrd="8" destOrd="0" presId="urn:microsoft.com/office/officeart/2005/8/layout/list1"/>
    <dgm:cxn modelId="{8E3ADAE6-2810-4413-9086-AAA95596C97C}" type="presParOf" srcId="{42588953-9AB2-48A1-9174-F59E0FD7F593}" destId="{60E90190-4CB0-4B23-9CB5-8ECD14649A01}" srcOrd="0" destOrd="0" presId="urn:microsoft.com/office/officeart/2005/8/layout/list1"/>
    <dgm:cxn modelId="{B2C7065B-3894-40CC-8EBE-4CD3BE16464A}" type="presParOf" srcId="{42588953-9AB2-48A1-9174-F59E0FD7F593}" destId="{DA299ADB-A4DE-4997-B49A-58EBAAF4077C}" srcOrd="1" destOrd="0" presId="urn:microsoft.com/office/officeart/2005/8/layout/list1"/>
    <dgm:cxn modelId="{864FE84A-71A5-4786-8F1A-4DDCC5F66CF6}" type="presParOf" srcId="{8F9588B9-D070-4E4F-8AF3-6AE5173CADBD}" destId="{3A273927-9315-4EAF-A310-C006F0457213}" srcOrd="9" destOrd="0" presId="urn:microsoft.com/office/officeart/2005/8/layout/list1"/>
    <dgm:cxn modelId="{54D3626F-EAC7-41F1-A367-204710A5AE0D}" type="presParOf" srcId="{8F9588B9-D070-4E4F-8AF3-6AE5173CADBD}" destId="{6BA189FD-5231-4D19-A752-54F3EA889E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6FDAC5-CFDA-449F-B677-08B2DF2292E9}">
      <dsp:nvSpPr>
        <dsp:cNvPr id="0" name=""/>
        <dsp:cNvSpPr/>
      </dsp:nvSpPr>
      <dsp:spPr>
        <a:xfrm>
          <a:off x="0" y="792088"/>
          <a:ext cx="792087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729FA0-3DF3-45BF-86AA-35205892B105}">
      <dsp:nvSpPr>
        <dsp:cNvPr id="0" name=""/>
        <dsp:cNvSpPr/>
      </dsp:nvSpPr>
      <dsp:spPr>
        <a:xfrm>
          <a:off x="396044" y="574740"/>
          <a:ext cx="5544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ОАО «Концерн ЦНИИ Электроприбор»</a:t>
          </a:r>
          <a:endParaRPr lang="ru-RU" sz="1600" b="1" kern="1200" dirty="0"/>
        </a:p>
      </dsp:txBody>
      <dsp:txXfrm>
        <a:off x="396044" y="574740"/>
        <a:ext cx="5544616" cy="472320"/>
      </dsp:txXfrm>
    </dsp:sp>
    <dsp:sp modelId="{5818D05D-CF62-49CF-8459-CF709CF9914A}">
      <dsp:nvSpPr>
        <dsp:cNvPr id="0" name=""/>
        <dsp:cNvSpPr/>
      </dsp:nvSpPr>
      <dsp:spPr>
        <a:xfrm>
          <a:off x="0" y="1512168"/>
          <a:ext cx="792087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6601E2-160F-4269-8D51-726A81F71B45}">
      <dsp:nvSpPr>
        <dsp:cNvPr id="0" name=""/>
        <dsp:cNvSpPr/>
      </dsp:nvSpPr>
      <dsp:spPr>
        <a:xfrm>
          <a:off x="396044" y="1300500"/>
          <a:ext cx="5544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МОУ «</a:t>
          </a:r>
          <a:r>
            <a:rPr lang="ru-RU" sz="1600" b="1" kern="1200" dirty="0" err="1" smtClean="0"/>
            <a:t>Лебяженский</a:t>
          </a:r>
          <a:r>
            <a:rPr lang="ru-RU" sz="1600" b="1" kern="1200" dirty="0" smtClean="0"/>
            <a:t> центр общего образования»</a:t>
          </a:r>
          <a:endParaRPr lang="ru-RU" sz="1600" b="1" kern="1200" dirty="0"/>
        </a:p>
      </dsp:txBody>
      <dsp:txXfrm>
        <a:off x="396044" y="1300500"/>
        <a:ext cx="5544616" cy="472320"/>
      </dsp:txXfrm>
    </dsp:sp>
    <dsp:sp modelId="{6BA189FD-5231-4D19-A752-54F3EA889ED9}">
      <dsp:nvSpPr>
        <dsp:cNvPr id="0" name=""/>
        <dsp:cNvSpPr/>
      </dsp:nvSpPr>
      <dsp:spPr>
        <a:xfrm>
          <a:off x="0" y="2262419"/>
          <a:ext cx="792087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299ADB-A4DE-4997-B49A-58EBAAF4077C}">
      <dsp:nvSpPr>
        <dsp:cNvPr id="0" name=""/>
        <dsp:cNvSpPr/>
      </dsp:nvSpPr>
      <dsp:spPr>
        <a:xfrm>
          <a:off x="396044" y="2026260"/>
          <a:ext cx="5544616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Войсковая часть №3526</a:t>
          </a:r>
          <a:endParaRPr lang="ru-RU" sz="1600" b="1" kern="1200" dirty="0"/>
        </a:p>
      </dsp:txBody>
      <dsp:txXfrm>
        <a:off x="396044" y="2026260"/>
        <a:ext cx="5544616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6CB79A-5061-4B0C-9D53-E4E225A864DB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C9E505-C40D-4DA0-B595-FD756F07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80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E007CD-D6AF-49C2-81C8-77BAD5D92EA7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597ABC-51E9-4577-8CB6-3001A4F61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5BE905-35AD-40E1-9276-34148C6E14D8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98CFF6-39BE-46AC-A268-6130C1106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EB636A-E710-4312-885C-565CB159BC9C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478D8C-7899-4F52-B95B-A2438B3A70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9E37C6-B6E0-48B8-9739-2DDA16B939F8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C96071-9A87-4F24-832E-4299772E22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3D30C-6CBA-4E42-AF35-6248409F4817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61904-C266-4C6D-95BF-27C906753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B6E3E1-20A5-4D63-BE64-0D1D79D6F812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49BCC-6E58-4790-9185-63088FB3C3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EFA31F-4874-4F58-8543-82D5C75476FC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9471A4-9DC6-486B-A820-3C42A69909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156816-C3B1-4908-BB5D-EB2F404EBDEA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C543CE-6010-4FA7-8BC3-32D5253595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8B1DE9-DCDF-4E13-B153-8FEC3CBD5E3C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8BCFDF-8B0B-4109-B3F0-BB3DB565E7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E27EB99-5945-47CB-B359-2580699CA54A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8A26A8-7C35-4B77-B87C-776443F77E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01DEF9-B1CD-4537-BDD8-D9B81251A725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FC6D52-A92F-4B02-AA50-62FC31C2D9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9B8FF1-CAFE-48D5-8A42-A0B4301975E1}" type="datetimeFigureOut">
              <a:rPr lang="ru-RU" smtClean="0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039F8D-899F-431A-A90F-78032CEA32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340768"/>
            <a:ext cx="8677119" cy="31700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ОТЧЕТ ГЛАВЫ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АДМИНИСТРАЦИИ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ЛЕБЯЖЕНСКОГО ГОРОДСКОГО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ПОСЕЛЕНИЯ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ИТОГАМ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СОЦИАЛЬНО-ЭКОНОМИЧЕСКОГО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РАЗВИТИЯ ЗА 2022 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547664" y="260648"/>
            <a:ext cx="7128520" cy="5111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053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813" y="246063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2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619672" y="260648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552" y="1196752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FF0000"/>
                </a:solidFill>
              </a:rPr>
              <a:t>Штрафы, санкции, возмещение ущерба</a:t>
            </a:r>
            <a:endParaRPr lang="ru-RU" sz="3400" b="1" dirty="0">
              <a:solidFill>
                <a:srgbClr val="FF0000"/>
              </a:solidFill>
            </a:endParaRPr>
          </a:p>
        </p:txBody>
      </p:sp>
      <p:graphicFrame>
        <p:nvGraphicFramePr>
          <p:cNvPr id="60" name="Диаграмма 6"/>
          <p:cNvGraphicFramePr>
            <a:graphicFrameLocks/>
          </p:cNvGraphicFramePr>
          <p:nvPr/>
        </p:nvGraphicFramePr>
        <p:xfrm>
          <a:off x="251520" y="1844824"/>
          <a:ext cx="87129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71800" y="5733256"/>
            <a:ext cx="62646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rgbClr val="FF0000"/>
                </a:solidFill>
              </a:rPr>
              <a:t>Значительно превышает плановый показатель на 2 151,0%</a:t>
            </a:r>
            <a:endParaRPr lang="ru-RU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813" y="246063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2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619672" y="260648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552" y="1196752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Бюджет. Расходная часть.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60" name="Диаграмма 6"/>
          <p:cNvGraphicFramePr>
            <a:graphicFrameLocks/>
          </p:cNvGraphicFramePr>
          <p:nvPr/>
        </p:nvGraphicFramePr>
        <p:xfrm>
          <a:off x="323528" y="1988840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52120" y="602128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97,3 % к плану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475656" y="260648"/>
            <a:ext cx="6750050" cy="5111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467544" y="1196752"/>
            <a:ext cx="81010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Структура расходов бюджета</a:t>
            </a:r>
            <a:endParaRPr lang="ru-RU" altLang="ru-RU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107504" y="1916832"/>
          <a:ext cx="8892480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813" y="246063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2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619672" y="260648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552" y="1196752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60" name="Диаграмма 6"/>
          <p:cNvGraphicFramePr>
            <a:graphicFrameLocks/>
          </p:cNvGraphicFramePr>
          <p:nvPr/>
        </p:nvGraphicFramePr>
        <p:xfrm>
          <a:off x="323528" y="1988840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52120" y="602128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100 % к плану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83568" y="1844824"/>
            <a:ext cx="78488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alt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alt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Лебяженского</a:t>
            </a:r>
            <a:r>
              <a:rPr lang="ru-RU" alt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городского поселения Ломоносовского муниципального района Ленинградской области</a:t>
            </a:r>
            <a:endParaRPr lang="ru-RU" altLang="ru-RU" sz="4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547813" y="246063"/>
            <a:ext cx="6965950" cy="5111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813" y="246063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2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619672" y="260648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552" y="1196752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Бюджет. Доходная часть.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60" name="Диаграмма 6"/>
          <p:cNvGraphicFramePr>
            <a:graphicFrameLocks/>
          </p:cNvGraphicFramePr>
          <p:nvPr/>
        </p:nvGraphicFramePr>
        <p:xfrm>
          <a:off x="323528" y="1988840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475656" y="260648"/>
            <a:ext cx="6750050" cy="5111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467544" y="1196752"/>
            <a:ext cx="81010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Налоговые доходы</a:t>
            </a:r>
            <a:endParaRPr lang="ru-RU" altLang="ru-RU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1043608" y="1844824"/>
          <a:ext cx="68407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07904" y="38610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49,50%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15,28%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30,57%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664" y="332656"/>
            <a:ext cx="6750050" cy="5111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9222" name="Прямоугольник 8"/>
          <p:cNvSpPr>
            <a:spLocks noChangeArrowheads="1"/>
          </p:cNvSpPr>
          <p:nvPr/>
        </p:nvSpPr>
        <p:spPr bwMode="auto">
          <a:xfrm>
            <a:off x="323528" y="5157192"/>
            <a:ext cx="85423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Бюджетные начисления на 2022 год по НДФЛ приняты в сумме </a:t>
            </a:r>
            <a:r>
              <a:rPr lang="ru-RU" altLang="ru-RU" sz="24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15 730 тыс.руб</a:t>
            </a:r>
            <a:r>
              <a:rPr lang="ru-RU" altLang="ru-RU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., за отчетный период</a:t>
            </a:r>
          </a:p>
          <a:p>
            <a:pPr algn="ctr"/>
            <a:r>
              <a:rPr lang="ru-RU" altLang="ru-RU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поступило </a:t>
            </a:r>
            <a:r>
              <a:rPr lang="ru-RU" altLang="ru-RU" sz="24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17 826,2 тыс.руб</a:t>
            </a:r>
            <a:r>
              <a:rPr lang="ru-RU" altLang="ru-RU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. </a:t>
            </a:r>
            <a:endParaRPr lang="ru-RU" altLang="ru-RU" sz="24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96752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плательщики на доход физических лиц на территории </a:t>
            </a:r>
            <a:r>
              <a:rPr lang="ru-RU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хема 11"/>
          <p:cNvGraphicFramePr/>
          <p:nvPr/>
        </p:nvGraphicFramePr>
        <p:xfrm>
          <a:off x="755576" y="2348880"/>
          <a:ext cx="7920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664" y="332656"/>
            <a:ext cx="6750050" cy="5111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196752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Земельный налог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2276872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Бюджетные назначения на 2022 год составили </a:t>
            </a:r>
            <a:r>
              <a:rPr lang="ru-RU" sz="3200" b="1" u="sng" dirty="0">
                <a:solidFill>
                  <a:srgbClr val="002060"/>
                </a:solidFill>
              </a:rPr>
              <a:t>8 500,0 тыс. руб</a:t>
            </a:r>
            <a:r>
              <a:rPr lang="ru-RU" sz="3200" dirty="0">
                <a:solidFill>
                  <a:srgbClr val="002060"/>
                </a:solidFill>
              </a:rPr>
              <a:t>. Фактически за отчетный период поступило </a:t>
            </a:r>
            <a:r>
              <a:rPr lang="ru-RU" sz="3200" b="1" u="sng" dirty="0">
                <a:solidFill>
                  <a:srgbClr val="002060"/>
                </a:solidFill>
              </a:rPr>
              <a:t>11 011,1 тыс. руб., </a:t>
            </a:r>
            <a:r>
              <a:rPr lang="ru-RU" sz="3200" dirty="0">
                <a:solidFill>
                  <a:srgbClr val="002060"/>
                </a:solidFill>
              </a:rPr>
              <a:t>что составляет </a:t>
            </a:r>
            <a:r>
              <a:rPr lang="ru-RU" sz="3200" b="1" u="sng" dirty="0">
                <a:solidFill>
                  <a:srgbClr val="002060"/>
                </a:solidFill>
              </a:rPr>
              <a:t>129,53 %</a:t>
            </a:r>
            <a:r>
              <a:rPr lang="ru-RU" sz="3200" dirty="0">
                <a:solidFill>
                  <a:srgbClr val="002060"/>
                </a:solidFill>
              </a:rPr>
              <a:t> от плановых показателей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По сравнению с АППГ поступление увеличилось на </a:t>
            </a:r>
            <a:r>
              <a:rPr lang="ru-RU" sz="3200" b="1" u="sng" dirty="0">
                <a:solidFill>
                  <a:srgbClr val="002060"/>
                </a:solidFill>
              </a:rPr>
              <a:t>8,56 %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664" y="332656"/>
            <a:ext cx="6750050" cy="5111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196752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Государственная пошлина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2276872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Бюджетные назначения на 2022 год составили </a:t>
            </a:r>
            <a:r>
              <a:rPr lang="ru-RU" sz="3600" b="1" u="sng" dirty="0">
                <a:solidFill>
                  <a:srgbClr val="002060"/>
                </a:solidFill>
              </a:rPr>
              <a:t>25,0 тыс. руб. </a:t>
            </a:r>
            <a:r>
              <a:rPr lang="ru-RU" sz="3600" dirty="0">
                <a:solidFill>
                  <a:srgbClr val="002060"/>
                </a:solidFill>
              </a:rPr>
              <a:t>За отчетный период поступило </a:t>
            </a:r>
            <a:r>
              <a:rPr lang="ru-RU" sz="3600" b="1" u="sng" dirty="0">
                <a:solidFill>
                  <a:srgbClr val="002060"/>
                </a:solidFill>
              </a:rPr>
              <a:t>7,65 тыс. руб., </a:t>
            </a:r>
            <a:r>
              <a:rPr lang="ru-RU" sz="3600" dirty="0">
                <a:solidFill>
                  <a:srgbClr val="002060"/>
                </a:solidFill>
              </a:rPr>
              <a:t>что составляет </a:t>
            </a:r>
            <a:r>
              <a:rPr lang="ru-RU" sz="3600" b="1" u="sng" dirty="0">
                <a:solidFill>
                  <a:srgbClr val="002060"/>
                </a:solidFill>
              </a:rPr>
              <a:t>30,6 %</a:t>
            </a:r>
            <a:r>
              <a:rPr lang="ru-RU" sz="3600" dirty="0">
                <a:solidFill>
                  <a:srgbClr val="002060"/>
                </a:solidFill>
              </a:rPr>
              <a:t> от плановых значений. По сравнению с АППГ поступление увеличилось на </a:t>
            </a:r>
            <a:r>
              <a:rPr lang="ru-RU" sz="3600" b="1" u="sng" dirty="0">
                <a:solidFill>
                  <a:srgbClr val="002060"/>
                </a:solidFill>
              </a:rPr>
              <a:t>131,82%.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475656" y="260648"/>
            <a:ext cx="6750050" cy="5111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467544" y="1052736"/>
            <a:ext cx="79208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Основные доходные источники неналоговых поступлений</a:t>
            </a:r>
          </a:p>
          <a:p>
            <a:pPr algn="ctr"/>
            <a:endParaRPr lang="ru-RU" altLang="ru-RU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251520" y="2204864"/>
          <a:ext cx="8712968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9752" y="436510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81,51%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299695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13,68%</a:t>
            </a:r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813" y="246063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2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619672" y="260648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552" y="1196752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Неналоговые доходы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60" name="Диаграмма 6"/>
          <p:cNvGraphicFramePr>
            <a:graphicFrameLocks/>
          </p:cNvGraphicFramePr>
          <p:nvPr/>
        </p:nvGraphicFramePr>
        <p:xfrm>
          <a:off x="323528" y="1988840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79304" y="5903893"/>
            <a:ext cx="62646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rgbClr val="FF0000"/>
                </a:solidFill>
              </a:rPr>
              <a:t>По сравнению с прошлым годом, поступление увеличилось  на 124,02%</a:t>
            </a:r>
            <a:endParaRPr lang="ru-RU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12176</TotalTime>
  <Words>275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Back</dc:creator>
  <cp:lastModifiedBy>Светлана</cp:lastModifiedBy>
  <cp:revision>376</cp:revision>
  <cp:lastPrinted>2016-03-11T09:01:20Z</cp:lastPrinted>
  <dcterms:created xsi:type="dcterms:W3CDTF">2016-03-06T09:39:40Z</dcterms:created>
  <dcterms:modified xsi:type="dcterms:W3CDTF">2023-03-10T12:37:47Z</dcterms:modified>
</cp:coreProperties>
</file>